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663" r:id="rId2"/>
  </p:sldMasterIdLst>
  <p:notesMasterIdLst>
    <p:notesMasterId r:id="rId47"/>
  </p:notesMasterIdLst>
  <p:handoutMasterIdLst>
    <p:handoutMasterId r:id="rId48"/>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0" r:id="rId32"/>
    <p:sldId id="287" r:id="rId33"/>
    <p:sldId id="288" r:id="rId34"/>
    <p:sldId id="289" r:id="rId35"/>
    <p:sldId id="26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embeddedFontLst>
    <p:embeddedFont>
      <p:font typeface="Helvetica Neue" panose="020B0604020202020204" charset="0"/>
      <p:regular r:id="rId49"/>
      <p:bold r:id="rId50"/>
      <p:italic r:id="rId51"/>
      <p:boldItalic r:id="rId52"/>
    </p:embeddedFont>
    <p:embeddedFont>
      <p:font typeface="Nunito" pitchFamily="2" charset="-18"/>
      <p:regular r:id="rId53"/>
      <p:bold r:id="rId54"/>
      <p:italic r:id="rId55"/>
      <p:boldItalic r:id="rId56"/>
    </p:embeddedFont>
    <p:embeddedFont>
      <p:font typeface="Questrial" pitchFamily="2" charset="-18"/>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1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D48E4-1D42-42F3-949D-A7D6E8420E85}" type="datetimeFigureOut">
              <a:rPr lang="en-US" smtClean="0"/>
              <a:t>1/31/2024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8BD10-526E-4FC4-A230-8292A2114C9B}" type="slidenum">
              <a:rPr lang="en-US" smtClean="0"/>
              <a:t>‹#›</a:t>
            </a:fld>
            <a:endParaRPr lang="en-US"/>
          </a:p>
        </p:txBody>
      </p:sp>
    </p:spTree>
    <p:extLst>
      <p:ext uri="{BB962C8B-B14F-4D97-AF65-F5344CB8AC3E}">
        <p14:creationId xmlns:p14="http://schemas.microsoft.com/office/powerpoint/2010/main" val="2029461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r-Cyrl-R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6" name="Google Shape;3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r-Cyrl-RS"/>
              <a:pPr marL="0" lvl="0" indent="0" algn="r" rtl="0">
                <a:lnSpc>
                  <a:spcPct val="100000"/>
                </a:lnSpc>
                <a:spcBef>
                  <a:spcPts val="0"/>
                </a:spcBef>
                <a:spcAft>
                  <a:spcPts val="0"/>
                </a:spcAft>
                <a:buSzPts val="1400"/>
                <a:buNone/>
              </a:p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ee22d7c0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ee22d7c04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1ee22d7c04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sr-Cyrl-RS"/>
              <a:pPr marL="0" lvl="0" indent="0" algn="r" rtl="0">
                <a:spcBef>
                  <a:spcPts val="0"/>
                </a:spcBef>
                <a:spcAft>
                  <a:spcPts val="0"/>
                </a:spcAft>
                <a:buClr>
                  <a:srgbClr val="000000"/>
                </a:buClr>
                <a:buSzPts val="1200"/>
                <a:buFont typeface="Arial"/>
                <a:buNone/>
              </a:pPr>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8"/>
        <p:cNvGrpSpPr/>
        <p:nvPr/>
      </p:nvGrpSpPr>
      <p:grpSpPr>
        <a:xfrm>
          <a:off x="0" y="0"/>
          <a:ext cx="0" cy="0"/>
          <a:chOff x="0" y="0"/>
          <a:chExt cx="0" cy="0"/>
        </a:xfrm>
      </p:grpSpPr>
      <p:sp>
        <p:nvSpPr>
          <p:cNvPr id="89" name="Google Shape;89;p15"/>
          <p:cNvSpPr/>
          <p:nvPr/>
        </p:nvSpPr>
        <p:spPr>
          <a:xfrm>
            <a:off x="197834" y="198001"/>
            <a:ext cx="11826000" cy="6462001"/>
          </a:xfrm>
          <a:prstGeom prst="rect">
            <a:avLst/>
          </a:prstGeom>
          <a:noFill/>
          <a:ln w="19050" cap="flat" cmpd="sng">
            <a:solidFill>
              <a:schemeClr val="dk1"/>
            </a:solidFill>
            <a:prstDash val="solid"/>
            <a:round/>
            <a:headEnd type="none" w="sm" len="sm"/>
            <a:tailEnd type="none" w="sm" len="sm"/>
          </a:ln>
        </p:spPr>
        <p:txBody>
          <a:bodyPr spcFirstLastPara="1" wrap="square" lIns="116700" tIns="116700" rIns="116700" bIns="116700" anchor="ctr" anchorCtr="0">
            <a:noAutofit/>
          </a:bodyPr>
          <a:lstStyle/>
          <a:p>
            <a:pPr marL="0" marR="0" lvl="0" indent="0" algn="l" rtl="0">
              <a:lnSpc>
                <a:spcPct val="100000"/>
              </a:lnSpc>
              <a:spcBef>
                <a:spcPts val="0"/>
              </a:spcBef>
              <a:spcAft>
                <a:spcPts val="0"/>
              </a:spcAft>
              <a:buClr>
                <a:srgbClr val="000000"/>
              </a:buClr>
              <a:buSzPts val="1394"/>
              <a:buFont typeface="Arial"/>
              <a:buNone/>
            </a:pPr>
            <a:endParaRPr sz="1394"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a:spLocks noGrp="1"/>
          </p:cNvSpPr>
          <p:nvPr>
            <p:ph type="pic" idx="2"/>
          </p:nvPr>
        </p:nvSpPr>
        <p:spPr>
          <a:xfrm>
            <a:off x="5183188" y="987425"/>
            <a:ext cx="6172200" cy="4873625"/>
          </a:xfrm>
          <a:prstGeom prst="rect">
            <a:avLst/>
          </a:prstGeom>
          <a:noFill/>
          <a:ln>
            <a:noFill/>
          </a:ln>
        </p:spPr>
      </p:sp>
      <p:sp>
        <p:nvSpPr>
          <p:cNvPr id="30" name="Google Shape;30;p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Cyrl-R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415600" y="593372"/>
            <a:ext cx="11360800" cy="763599"/>
          </a:xfrm>
          <a:prstGeom prst="rect">
            <a:avLst/>
          </a:prstGeom>
          <a:noFill/>
          <a:ln>
            <a:noFill/>
          </a:ln>
        </p:spPr>
        <p:txBody>
          <a:bodyPr spcFirstLastPara="1" wrap="square" lIns="117175" tIns="117175" rIns="117175" bIns="117175" anchor="t" anchorCtr="0">
            <a:noAutofit/>
          </a:bodyPr>
          <a:lstStyle>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endParaRPr/>
          </a:p>
        </p:txBody>
      </p:sp>
      <p:sp>
        <p:nvSpPr>
          <p:cNvPr id="82" name="Google Shape;82;p12"/>
          <p:cNvSpPr txBox="1">
            <a:spLocks noGrp="1"/>
          </p:cNvSpPr>
          <p:nvPr>
            <p:ph type="body" idx="1"/>
          </p:nvPr>
        </p:nvSpPr>
        <p:spPr>
          <a:xfrm>
            <a:off x="415600" y="1536635"/>
            <a:ext cx="11360800" cy="4555200"/>
          </a:xfrm>
          <a:prstGeom prst="rect">
            <a:avLst/>
          </a:prstGeom>
          <a:noFill/>
          <a:ln>
            <a:noFill/>
          </a:ln>
        </p:spPr>
        <p:txBody>
          <a:bodyPr spcFirstLastPara="1" wrap="square" lIns="117175" tIns="117175" rIns="117175" bIns="117175" anchor="t" anchorCtr="0">
            <a:noAutofit/>
          </a:bodyPr>
          <a:lstStyle>
            <a:lvl1pPr marL="457200" marR="0" lvl="0" indent="-317500" algn="l" rtl="0">
              <a:lnSpc>
                <a:spcPct val="115000"/>
              </a:lnSpc>
              <a:spcBef>
                <a:spcPts val="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793"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793"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izis.rs/staticka-i-dinamicka-ravnoteza-uslovi-ravnotez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etnografskimuzej.rs/wp-content/uploads/Glasnik-Etnografskog-muzeja-u-Beogradu-knjiga-22-23-godina-1960.pdf" TargetMode="External"/><Relationship Id="rId4" Type="http://schemas.openxmlformats.org/officeDocument/2006/relationships/hyperlink" Target="https://avalainfo.com/o-avali/biljni-i-zivotinjski-sve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subTitle" idx="1"/>
          </p:nvPr>
        </p:nvSpPr>
        <p:spPr>
          <a:xfrm>
            <a:off x="1377696" y="679607"/>
            <a:ext cx="9144000" cy="60055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8800"/>
              <a:buNone/>
            </a:pPr>
            <a:r>
              <a:rPr lang="sr-Cyrl-RS" sz="4800" b="1" dirty="0">
                <a:latin typeface="Times New Roman" panose="02020603050405020304" pitchFamily="18" charset="0"/>
                <a:ea typeface="Times New Roman"/>
                <a:cs typeface="Times New Roman" panose="02020603050405020304" pitchFamily="18" charset="0"/>
                <a:sym typeface="Times New Roman"/>
              </a:rPr>
              <a:t>АВАЛА - излет</a:t>
            </a:r>
            <a:endParaRPr sz="4800" b="1" dirty="0">
              <a:latin typeface="Times New Roman" panose="02020603050405020304" pitchFamily="18" charset="0"/>
              <a:ea typeface="Times New Roman"/>
              <a:cs typeface="Times New Roman" panose="02020603050405020304" pitchFamily="18" charset="0"/>
              <a:sym typeface="Times New Roman"/>
            </a:endParaRPr>
          </a:p>
        </p:txBody>
      </p:sp>
      <p:pic>
        <p:nvPicPr>
          <p:cNvPr id="96" name="Google Shape;96;p17"/>
          <p:cNvPicPr preferRelativeResize="0"/>
          <p:nvPr/>
        </p:nvPicPr>
        <p:blipFill rotWithShape="1">
          <a:blip r:embed="rId3">
            <a:alphaModFix/>
          </a:blip>
          <a:srcRect/>
          <a:stretch/>
        </p:blipFill>
        <p:spPr>
          <a:xfrm>
            <a:off x="499906" y="2046683"/>
            <a:ext cx="3119285" cy="4159046"/>
          </a:xfrm>
          <a:prstGeom prst="rect">
            <a:avLst/>
          </a:prstGeom>
          <a:ln>
            <a:noFill/>
          </a:ln>
          <a:effectLst>
            <a:softEdge rad="112500"/>
          </a:effectLst>
        </p:spPr>
      </p:pic>
      <p:pic>
        <p:nvPicPr>
          <p:cNvPr id="97" name="Google Shape;97;p17"/>
          <p:cNvPicPr preferRelativeResize="0"/>
          <p:nvPr/>
        </p:nvPicPr>
        <p:blipFill rotWithShape="1">
          <a:blip r:embed="rId4">
            <a:alphaModFix/>
          </a:blip>
          <a:srcRect/>
          <a:stretch/>
        </p:blipFill>
        <p:spPr>
          <a:xfrm>
            <a:off x="3852694" y="2046681"/>
            <a:ext cx="3119286" cy="4159048"/>
          </a:xfrm>
          <a:prstGeom prst="rect">
            <a:avLst/>
          </a:prstGeom>
          <a:ln>
            <a:noFill/>
          </a:ln>
          <a:effectLst>
            <a:softEdge rad="112500"/>
          </a:effectLst>
        </p:spPr>
      </p:pic>
      <p:pic>
        <p:nvPicPr>
          <p:cNvPr id="98" name="Google Shape;98;p17"/>
          <p:cNvPicPr preferRelativeResize="0"/>
          <p:nvPr/>
        </p:nvPicPr>
        <p:blipFill rotWithShape="1">
          <a:blip r:embed="rId5">
            <a:alphaModFix/>
          </a:blip>
          <a:srcRect/>
          <a:stretch/>
        </p:blipFill>
        <p:spPr>
          <a:xfrm>
            <a:off x="7205483" y="2046681"/>
            <a:ext cx="4055807" cy="415904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1018864" y="492297"/>
            <a:ext cx="10515600" cy="7726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Колико времена треба да се разложи:</a:t>
            </a:r>
            <a:endParaRPr sz="3200" b="1" dirty="0">
              <a:latin typeface="Times New Roman"/>
              <a:ea typeface="Times New Roman"/>
              <a:cs typeface="Times New Roman"/>
              <a:sym typeface="Times New Roman"/>
            </a:endParaRPr>
          </a:p>
        </p:txBody>
      </p:sp>
      <p:sp>
        <p:nvSpPr>
          <p:cNvPr id="179" name="Google Shape;179;p26"/>
          <p:cNvSpPr txBox="1">
            <a:spLocks noGrp="1"/>
          </p:cNvSpPr>
          <p:nvPr>
            <p:ph type="body" idx="1"/>
          </p:nvPr>
        </p:nvSpPr>
        <p:spPr>
          <a:xfrm>
            <a:off x="838200" y="1586211"/>
            <a:ext cx="10515600" cy="4217182"/>
          </a:xfrm>
          <a:prstGeom prst="rect">
            <a:avLst/>
          </a:prstGeom>
          <a:noFill/>
          <a:ln>
            <a:noFill/>
          </a:ln>
        </p:spPr>
        <p:txBody>
          <a:bodyPr spcFirstLastPara="1" wrap="square" lIns="91425" tIns="45700" rIns="91425" bIns="45700" anchor="t" anchorCtr="0">
            <a:noAutofit/>
          </a:bodyPr>
          <a:lstStyle/>
          <a:p>
            <a:pPr marL="523875" lvl="0" indent="-457200" algn="just" rtl="0">
              <a:lnSpc>
                <a:spcPct val="90000"/>
              </a:lnSpc>
              <a:spcBef>
                <a:spcPts val="1000"/>
              </a:spcBef>
              <a:spcAft>
                <a:spcPts val="0"/>
              </a:spcAft>
              <a:buSzPct val="82949"/>
              <a:buFont typeface="+mj-lt"/>
              <a:buAutoNum type="arabicPeriod"/>
            </a:pPr>
            <a:r>
              <a:rPr lang="sr-Cyrl-RS" sz="2000" b="1" dirty="0">
                <a:latin typeface="Times New Roman"/>
                <a:ea typeface="Times New Roman"/>
                <a:cs typeface="Times New Roman"/>
                <a:sym typeface="Times New Roman"/>
              </a:rPr>
              <a:t>Стакло</a:t>
            </a:r>
            <a:r>
              <a:rPr lang="sr-Cyrl-RS" sz="2000" dirty="0">
                <a:latin typeface="Times New Roman"/>
                <a:ea typeface="Times New Roman"/>
                <a:cs typeface="Times New Roman"/>
                <a:sym typeface="Times New Roman"/>
              </a:rPr>
              <a:t> је веома инертан материјал и веома тешко се разлаже. Иако је тешко одредити колико времена треба стаклу да се разложи неки извори говоре да може остати присутно и хиљадама година.</a:t>
            </a:r>
            <a:endParaRPr sz="2000" dirty="0"/>
          </a:p>
          <a:p>
            <a:pPr marL="523875" lvl="0" indent="-457200" algn="just" rtl="0">
              <a:lnSpc>
                <a:spcPct val="90000"/>
              </a:lnSpc>
              <a:spcBef>
                <a:spcPts val="1000"/>
              </a:spcBef>
              <a:spcAft>
                <a:spcPts val="0"/>
              </a:spcAft>
              <a:buSzPct val="82949"/>
              <a:buFont typeface="+mj-lt"/>
              <a:buAutoNum type="arabicPeriod"/>
            </a:pPr>
            <a:r>
              <a:rPr lang="sr-Cyrl-RS" sz="2000" b="1" dirty="0">
                <a:latin typeface="Times New Roman"/>
                <a:ea typeface="Times New Roman"/>
                <a:cs typeface="Times New Roman"/>
                <a:sym typeface="Times New Roman"/>
              </a:rPr>
              <a:t>Пластика</a:t>
            </a:r>
            <a:r>
              <a:rPr lang="sr-Cyrl-RS" sz="2000" dirty="0">
                <a:latin typeface="Times New Roman"/>
                <a:ea typeface="Times New Roman"/>
                <a:cs typeface="Times New Roman"/>
                <a:sym typeface="Times New Roman"/>
              </a:rPr>
              <a:t> је позната по томе што јој јако пуно времена треба да се разложи. Готово је немогуће одредити колико јој треба да се разложи али се претпоставља од 100 до 1000 година.</a:t>
            </a:r>
            <a:endParaRPr sz="2000" dirty="0"/>
          </a:p>
          <a:p>
            <a:pPr marL="523875" lvl="0" indent="-457200" algn="just" rtl="0">
              <a:lnSpc>
                <a:spcPct val="90000"/>
              </a:lnSpc>
              <a:spcBef>
                <a:spcPts val="1000"/>
              </a:spcBef>
              <a:spcAft>
                <a:spcPts val="0"/>
              </a:spcAft>
              <a:buSzPct val="82949"/>
              <a:buFont typeface="+mj-lt"/>
              <a:buAutoNum type="arabicPeriod"/>
            </a:pPr>
            <a:r>
              <a:rPr lang="sr-Cyrl-RS" sz="2000" dirty="0">
                <a:latin typeface="Times New Roman"/>
                <a:ea typeface="Times New Roman"/>
                <a:cs typeface="Times New Roman"/>
                <a:sym typeface="Times New Roman"/>
              </a:rPr>
              <a:t>Време које је потребно </a:t>
            </a:r>
            <a:r>
              <a:rPr lang="sr-Cyrl-RS" sz="2000" b="1" dirty="0">
                <a:latin typeface="Times New Roman"/>
                <a:ea typeface="Times New Roman"/>
                <a:cs typeface="Times New Roman"/>
                <a:sym typeface="Times New Roman"/>
              </a:rPr>
              <a:t>металу</a:t>
            </a:r>
            <a:r>
              <a:rPr lang="sr-Cyrl-RS" sz="2000" dirty="0">
                <a:latin typeface="Times New Roman"/>
                <a:ea typeface="Times New Roman"/>
                <a:cs typeface="Times New Roman"/>
                <a:sym typeface="Times New Roman"/>
              </a:rPr>
              <a:t> да се разгради зависи од врсте метала и услова околине. Различити метали имају различите карактеристике које утичу на брзину њихове разградње. На пример, алуминијум има способност да формира заштитни слој оксида који га штити од корозије. Због тога алуминијумске конструкције и предмети могу остати стабилни и дуготрајни. С друге стране, гвожђе и челик су подложнији корозији, али брзина корозије зависи од фактора као што су влажност, присуство соли и киселости средине.</a:t>
            </a:r>
            <a:endParaRPr sz="2000" dirty="0">
              <a:latin typeface="Times New Roman"/>
              <a:ea typeface="Times New Roman"/>
              <a:cs typeface="Times New Roman"/>
              <a:sym typeface="Times New Roman"/>
            </a:endParaRPr>
          </a:p>
        </p:txBody>
      </p:sp>
      <p:sp>
        <p:nvSpPr>
          <p:cNvPr id="180" name="Google Shape;18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838200" y="365125"/>
            <a:ext cx="10515600" cy="8418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Последице занемаривања екологије</a:t>
            </a:r>
            <a:endParaRPr sz="3200" b="1" dirty="0">
              <a:latin typeface="Times New Roman"/>
              <a:ea typeface="Times New Roman"/>
              <a:cs typeface="Times New Roman"/>
              <a:sym typeface="Times New Roman"/>
            </a:endParaRPr>
          </a:p>
        </p:txBody>
      </p:sp>
      <p:sp>
        <p:nvSpPr>
          <p:cNvPr id="186" name="Google Shape;186;p27"/>
          <p:cNvSpPr txBox="1">
            <a:spLocks noGrp="1"/>
          </p:cNvSpPr>
          <p:nvPr>
            <p:ph type="body" idx="1"/>
          </p:nvPr>
        </p:nvSpPr>
        <p:spPr>
          <a:xfrm>
            <a:off x="838200" y="1819135"/>
            <a:ext cx="4589205" cy="421782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81081"/>
              <a:buChar char="•"/>
            </a:pPr>
            <a:r>
              <a:rPr lang="sr-Cyrl-RS" sz="2000" b="1" dirty="0">
                <a:latin typeface="Times New Roman"/>
                <a:ea typeface="Times New Roman"/>
                <a:cs typeface="Times New Roman"/>
                <a:sym typeface="Times New Roman"/>
              </a:rPr>
              <a:t>Здравствене последице</a:t>
            </a:r>
            <a:endParaRPr sz="2000" dirty="0"/>
          </a:p>
          <a:p>
            <a:pPr marL="114300" lvl="0" indent="0" algn="just" rtl="0">
              <a:lnSpc>
                <a:spcPct val="90000"/>
              </a:lnSpc>
              <a:spcBef>
                <a:spcPts val="1000"/>
              </a:spcBef>
              <a:spcAft>
                <a:spcPts val="0"/>
              </a:spcAft>
              <a:buSzPct val="74844"/>
              <a:buNone/>
            </a:pPr>
            <a:r>
              <a:rPr lang="sr-Cyrl-RS" sz="2000" dirty="0">
                <a:latin typeface="Times New Roman"/>
                <a:ea typeface="Times New Roman"/>
                <a:cs typeface="Times New Roman"/>
                <a:sym typeface="Times New Roman"/>
              </a:rPr>
              <a:t>Коришћење необновљивих извора енергије у индустрији, просипање отпада у воде и неадекватно одлагање смећа доводе до погоршавања квалитета ваздуха и воде</a:t>
            </a:r>
            <a:r>
              <a:rPr lang="sr-Cyrl-RS" sz="2000" dirty="0">
                <a:solidFill>
                  <a:srgbClr val="000000"/>
                </a:solidFill>
                <a:latin typeface="Times New Roman"/>
                <a:ea typeface="Times New Roman"/>
                <a:cs typeface="Times New Roman"/>
                <a:sym typeface="Times New Roman"/>
              </a:rPr>
              <a:t>  </a:t>
            </a:r>
            <a:endParaRPr sz="2000" dirty="0">
              <a:solidFill>
                <a:srgbClr val="000000"/>
              </a:solidFill>
              <a:latin typeface="Times New Roman"/>
              <a:ea typeface="Times New Roman"/>
              <a:cs typeface="Times New Roman"/>
              <a:sym typeface="Times New Roman"/>
            </a:endParaRPr>
          </a:p>
          <a:p>
            <a:pPr marL="457200" lvl="0" indent="-342900" algn="l" rtl="0">
              <a:lnSpc>
                <a:spcPct val="90000"/>
              </a:lnSpc>
              <a:spcBef>
                <a:spcPts val="1000"/>
              </a:spcBef>
              <a:spcAft>
                <a:spcPts val="0"/>
              </a:spcAft>
              <a:buClr>
                <a:schemeClr val="dk1"/>
              </a:buClr>
              <a:buSzPct val="74844"/>
              <a:buChar char="•"/>
            </a:pPr>
            <a:r>
              <a:rPr lang="sr-Cyrl-RS" sz="2000" b="1" dirty="0">
                <a:solidFill>
                  <a:srgbClr val="000000"/>
                </a:solidFill>
                <a:latin typeface="Times New Roman"/>
                <a:ea typeface="Times New Roman"/>
                <a:cs typeface="Times New Roman"/>
                <a:sym typeface="Times New Roman"/>
              </a:rPr>
              <a:t>Пораст нивоа мора</a:t>
            </a:r>
            <a:endParaRPr sz="2000" dirty="0"/>
          </a:p>
          <a:p>
            <a:pPr marL="114300" lvl="0" indent="0" algn="just" rtl="0">
              <a:lnSpc>
                <a:spcPct val="90000"/>
              </a:lnSpc>
              <a:spcBef>
                <a:spcPts val="1000"/>
              </a:spcBef>
              <a:spcAft>
                <a:spcPts val="0"/>
              </a:spcAft>
              <a:buSzPct val="74844"/>
              <a:buNone/>
            </a:pPr>
            <a:r>
              <a:rPr lang="sr-Cyrl-RS" sz="2000" dirty="0">
                <a:solidFill>
                  <a:srgbClr val="000000"/>
                </a:solidFill>
                <a:latin typeface="Times New Roman"/>
                <a:ea typeface="Times New Roman"/>
                <a:cs typeface="Times New Roman"/>
                <a:sym typeface="Times New Roman"/>
              </a:rPr>
              <a:t>Последица топљења полова је пораст нивоа мора што може довести до потапања градова на обали,  острвских држава, уништавања станишта неких животиња.</a:t>
            </a:r>
            <a:endParaRPr sz="2000" dirty="0">
              <a:solidFill>
                <a:srgbClr val="000000"/>
              </a:solidFill>
              <a:latin typeface="Times New Roman"/>
              <a:ea typeface="Times New Roman"/>
              <a:cs typeface="Times New Roman"/>
              <a:sym typeface="Times New Roman"/>
            </a:endParaRPr>
          </a:p>
          <a:p>
            <a:pPr marL="457200" lvl="0" indent="-228600" algn="l" rtl="0">
              <a:lnSpc>
                <a:spcPct val="90000"/>
              </a:lnSpc>
              <a:spcBef>
                <a:spcPts val="1000"/>
              </a:spcBef>
              <a:spcAft>
                <a:spcPts val="0"/>
              </a:spcAft>
              <a:buClr>
                <a:schemeClr val="dk1"/>
              </a:buClr>
              <a:buSzPct val="81081"/>
              <a:buNone/>
            </a:pPr>
            <a:endParaRPr sz="2000" dirty="0">
              <a:solidFill>
                <a:srgbClr val="000000"/>
              </a:solidFill>
              <a:latin typeface="Times New Roman"/>
              <a:ea typeface="Times New Roman"/>
              <a:cs typeface="Times New Roman"/>
              <a:sym typeface="Times New Roman"/>
            </a:endParaRPr>
          </a:p>
          <a:p>
            <a:pPr marL="114300" lvl="0" indent="0" algn="l" rtl="0">
              <a:lnSpc>
                <a:spcPct val="90000"/>
              </a:lnSpc>
              <a:spcBef>
                <a:spcPts val="1000"/>
              </a:spcBef>
              <a:spcAft>
                <a:spcPts val="0"/>
              </a:spcAft>
              <a:buSzPct val="69498"/>
              <a:buNone/>
            </a:pPr>
            <a:endParaRPr sz="2000" dirty="0"/>
          </a:p>
        </p:txBody>
      </p:sp>
      <p:sp>
        <p:nvSpPr>
          <p:cNvPr id="187" name="Google Shape;187;p27"/>
          <p:cNvSpPr txBox="1"/>
          <p:nvPr/>
        </p:nvSpPr>
        <p:spPr>
          <a:xfrm>
            <a:off x="5884017" y="1912965"/>
            <a:ext cx="5102941" cy="25545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sr-Cyrl-RS" sz="2000" b="1" i="0" u="none" strike="noStrike" cap="none" dirty="0">
                <a:solidFill>
                  <a:srgbClr val="000000"/>
                </a:solidFill>
                <a:latin typeface="Times New Roman"/>
                <a:ea typeface="Times New Roman"/>
                <a:cs typeface="Times New Roman"/>
                <a:sym typeface="Times New Roman"/>
              </a:rPr>
              <a:t>Климатске промене</a:t>
            </a:r>
          </a:p>
          <a:p>
            <a:pPr marR="0" lvl="0" algn="l" rtl="0">
              <a:lnSpc>
                <a:spcPct val="100000"/>
              </a:lnSpc>
              <a:spcBef>
                <a:spcPts val="0"/>
              </a:spcBef>
              <a:spcAft>
                <a:spcPts val="0"/>
              </a:spcAft>
              <a:buClr>
                <a:srgbClr val="000000"/>
              </a:buClr>
              <a:buSzPts val="2400"/>
            </a:pPr>
            <a:endParaRPr sz="2000" b="0" i="0" u="none" strike="noStrike" cap="none" dirty="0">
              <a:solidFill>
                <a:srgbClr val="000000"/>
              </a:solidFill>
              <a:sym typeface="Arial"/>
            </a:endParaRPr>
          </a:p>
          <a:p>
            <a:pPr marL="0" marR="0" lvl="0" indent="0" algn="just" rtl="0">
              <a:lnSpc>
                <a:spcPct val="100000"/>
              </a:lnSpc>
              <a:spcBef>
                <a:spcPts val="0"/>
              </a:spcBef>
              <a:spcAft>
                <a:spcPts val="0"/>
              </a:spcAft>
              <a:buClr>
                <a:srgbClr val="000000"/>
              </a:buClr>
              <a:buSzPts val="2400"/>
              <a:buFont typeface="Arial"/>
              <a:buNone/>
            </a:pPr>
            <a:r>
              <a:rPr lang="sr-Cyrl-RS" sz="2000" b="0" i="0" u="none" strike="noStrike" cap="none" dirty="0">
                <a:solidFill>
                  <a:srgbClr val="000000"/>
                </a:solidFill>
                <a:latin typeface="Times New Roman"/>
                <a:ea typeface="Times New Roman"/>
                <a:cs typeface="Times New Roman"/>
                <a:sym typeface="Times New Roman"/>
              </a:rPr>
              <a:t>Ефекат стаклене баште, повећање озонског омотача, температуре су све више у порасту, клима планете Земље се мења, долази до изумирања неких врста биљака и животиња</a:t>
            </a:r>
            <a:endParaRPr sz="2000" b="0" i="0" u="none" strike="noStrike" cap="none" dirty="0">
              <a:solidFill>
                <a:srgbClr val="000000"/>
              </a:solidFill>
              <a:sym typeface="Arial"/>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Times New Roman"/>
              <a:ea typeface="Times New Roman"/>
              <a:cs typeface="Times New Roman"/>
              <a:sym typeface="Times New Roman"/>
            </a:endParaRPr>
          </a:p>
        </p:txBody>
      </p:sp>
      <p:sp>
        <p:nvSpPr>
          <p:cNvPr id="188" name="Google Shape;18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body" idx="1"/>
          </p:nvPr>
        </p:nvSpPr>
        <p:spPr>
          <a:xfrm>
            <a:off x="838200" y="2203577"/>
            <a:ext cx="10515600" cy="2929255"/>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946"/>
              <a:buChar char="•"/>
            </a:pPr>
            <a:r>
              <a:rPr lang="sr-Cyrl-RS" sz="2000" dirty="0">
                <a:latin typeface="Times New Roman"/>
                <a:ea typeface="Times New Roman"/>
                <a:cs typeface="Times New Roman"/>
                <a:sym typeface="Times New Roman"/>
              </a:rPr>
              <a:t>Контролисано ширење градова и повећавање зелених површина</a:t>
            </a:r>
            <a:endParaRPr sz="2000" dirty="0">
              <a:latin typeface="Times New Roman"/>
              <a:ea typeface="Times New Roman"/>
              <a:cs typeface="Times New Roman"/>
              <a:sym typeface="Times New Roman"/>
            </a:endParaRPr>
          </a:p>
          <a:p>
            <a:pPr marL="457200" lvl="0" indent="-342900" algn="l" rtl="0">
              <a:lnSpc>
                <a:spcPct val="90000"/>
              </a:lnSpc>
              <a:spcBef>
                <a:spcPts val="1000"/>
              </a:spcBef>
              <a:spcAft>
                <a:spcPts val="0"/>
              </a:spcAft>
              <a:buClr>
                <a:schemeClr val="dk1"/>
              </a:buClr>
              <a:buSzPts val="1946"/>
              <a:buChar char="•"/>
            </a:pPr>
            <a:r>
              <a:rPr lang="sr-Cyrl-RS" sz="2000" dirty="0">
                <a:latin typeface="Times New Roman"/>
                <a:ea typeface="Times New Roman"/>
                <a:cs typeface="Times New Roman"/>
                <a:sym typeface="Times New Roman"/>
              </a:rPr>
              <a:t>Промена начина  транспорта коришћењем бицикла, електричних возила, возова</a:t>
            </a:r>
            <a:endParaRPr sz="2000" dirty="0">
              <a:latin typeface="Times New Roman"/>
              <a:ea typeface="Times New Roman"/>
              <a:cs typeface="Times New Roman"/>
              <a:sym typeface="Times New Roman"/>
            </a:endParaRPr>
          </a:p>
          <a:p>
            <a:pPr marL="457200" lvl="0" indent="-342900" algn="l" rtl="0">
              <a:lnSpc>
                <a:spcPct val="90000"/>
              </a:lnSpc>
              <a:spcBef>
                <a:spcPts val="1000"/>
              </a:spcBef>
              <a:spcAft>
                <a:spcPts val="0"/>
              </a:spcAft>
              <a:buClr>
                <a:schemeClr val="dk1"/>
              </a:buClr>
              <a:buSzPts val="1946"/>
              <a:buChar char="•"/>
            </a:pPr>
            <a:r>
              <a:rPr lang="sr-Cyrl-RS" sz="2000" dirty="0">
                <a:latin typeface="Times New Roman"/>
                <a:ea typeface="Times New Roman"/>
                <a:cs typeface="Times New Roman"/>
                <a:sym typeface="Times New Roman"/>
              </a:rPr>
              <a:t>Коришћење обновљивих извора енергије уместо необновљивих</a:t>
            </a:r>
            <a:endParaRPr sz="2000" dirty="0">
              <a:latin typeface="Times New Roman"/>
              <a:ea typeface="Times New Roman"/>
              <a:cs typeface="Times New Roman"/>
              <a:sym typeface="Times New Roman"/>
            </a:endParaRPr>
          </a:p>
          <a:p>
            <a:pPr marL="457200" lvl="0" indent="-342900" algn="l" rtl="0">
              <a:lnSpc>
                <a:spcPct val="90000"/>
              </a:lnSpc>
              <a:spcBef>
                <a:spcPts val="1000"/>
              </a:spcBef>
              <a:spcAft>
                <a:spcPts val="0"/>
              </a:spcAft>
              <a:buClr>
                <a:schemeClr val="dk1"/>
              </a:buClr>
              <a:buSzPts val="1946"/>
              <a:buChar char="•"/>
            </a:pPr>
            <a:r>
              <a:rPr lang="sr-Cyrl-RS" sz="2000" dirty="0">
                <a:latin typeface="Times New Roman"/>
                <a:ea typeface="Times New Roman"/>
                <a:cs typeface="Times New Roman"/>
                <a:sym typeface="Times New Roman"/>
              </a:rPr>
              <a:t>Рециклирање обновљивих материјала</a:t>
            </a:r>
            <a:endParaRPr sz="2000" dirty="0">
              <a:latin typeface="Times New Roman"/>
              <a:ea typeface="Times New Roman"/>
              <a:cs typeface="Times New Roman"/>
              <a:sym typeface="Times New Roman"/>
            </a:endParaRPr>
          </a:p>
          <a:p>
            <a:pPr marL="457200" lvl="0" indent="-342900" algn="l" rtl="0">
              <a:lnSpc>
                <a:spcPct val="90000"/>
              </a:lnSpc>
              <a:spcBef>
                <a:spcPts val="1000"/>
              </a:spcBef>
              <a:spcAft>
                <a:spcPts val="0"/>
              </a:spcAft>
              <a:buClr>
                <a:schemeClr val="dk1"/>
              </a:buClr>
              <a:buSzPts val="1946"/>
              <a:buChar char="•"/>
            </a:pPr>
            <a:r>
              <a:rPr lang="sr-Cyrl-RS" sz="2000" dirty="0">
                <a:latin typeface="Times New Roman"/>
                <a:ea typeface="Times New Roman"/>
                <a:cs typeface="Times New Roman"/>
                <a:sym typeface="Times New Roman"/>
              </a:rPr>
              <a:t>Престанак криволова</a:t>
            </a:r>
            <a:endParaRPr sz="2000" dirty="0">
              <a:latin typeface="Times New Roman"/>
              <a:ea typeface="Times New Roman"/>
              <a:cs typeface="Times New Roman"/>
              <a:sym typeface="Times New Roman"/>
            </a:endParaRPr>
          </a:p>
        </p:txBody>
      </p:sp>
      <p:sp>
        <p:nvSpPr>
          <p:cNvPr id="194" name="Google Shape;194;p28"/>
          <p:cNvSpPr txBox="1">
            <a:spLocks noGrp="1"/>
          </p:cNvSpPr>
          <p:nvPr>
            <p:ph type="title"/>
          </p:nvPr>
        </p:nvSpPr>
        <p:spPr>
          <a:xfrm>
            <a:off x="838200" y="365125"/>
            <a:ext cx="10515600" cy="10247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Решења</a:t>
            </a:r>
            <a:endParaRPr sz="3200" b="1" dirty="0">
              <a:latin typeface="Times New Roman"/>
              <a:ea typeface="Times New Roman"/>
              <a:cs typeface="Times New Roman"/>
              <a:sym typeface="Times New Roman"/>
            </a:endParaRPr>
          </a:p>
        </p:txBody>
      </p:sp>
      <p:sp>
        <p:nvSpPr>
          <p:cNvPr id="195" name="Google Shape;19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959280" y="560832"/>
            <a:ext cx="10515600" cy="7647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r-Cyrl-RS" sz="3200" b="1" dirty="0">
                <a:latin typeface="Times New Roman"/>
                <a:ea typeface="Times New Roman"/>
                <a:cs typeface="Times New Roman"/>
                <a:sym typeface="Times New Roman"/>
              </a:rPr>
              <a:t>    Акција сакупљања отпада привела се крају</a:t>
            </a:r>
            <a:endParaRPr sz="3200" b="1" dirty="0">
              <a:latin typeface="Times New Roman"/>
              <a:ea typeface="Times New Roman"/>
              <a:cs typeface="Times New Roman"/>
              <a:sym typeface="Times New Roman"/>
            </a:endParaRPr>
          </a:p>
        </p:txBody>
      </p:sp>
      <p:pic>
        <p:nvPicPr>
          <p:cNvPr id="201" name="Google Shape;201;p29"/>
          <p:cNvPicPr preferRelativeResize="0">
            <a:picLocks noGrp="1"/>
          </p:cNvPicPr>
          <p:nvPr>
            <p:ph type="body" idx="1"/>
          </p:nvPr>
        </p:nvPicPr>
        <p:blipFill rotWithShape="1">
          <a:blip r:embed="rId3">
            <a:alphaModFix/>
          </a:blip>
          <a:srcRect/>
          <a:stretch/>
        </p:blipFill>
        <p:spPr>
          <a:xfrm>
            <a:off x="3413227" y="1772272"/>
            <a:ext cx="4887783" cy="26943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2" name="Google Shape;20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13</a:t>
            </a:fld>
            <a:endParaRPr/>
          </a:p>
        </p:txBody>
      </p:sp>
      <p:sp>
        <p:nvSpPr>
          <p:cNvPr id="3" name="TextBox 2"/>
          <p:cNvSpPr txBox="1"/>
          <p:nvPr/>
        </p:nvSpPr>
        <p:spPr>
          <a:xfrm>
            <a:off x="3253522" y="4913376"/>
            <a:ext cx="5047488" cy="1323439"/>
          </a:xfrm>
          <a:prstGeom prst="rect">
            <a:avLst/>
          </a:prstGeom>
          <a:noFill/>
        </p:spPr>
        <p:txBody>
          <a:bodyPr wrap="square" rtlCol="0">
            <a:spAutoFit/>
          </a:bodyPr>
          <a:lstStyle/>
          <a:p>
            <a:pPr algn="just"/>
            <a:r>
              <a:rPr lang="sr-Cyrl-RS" sz="2000" dirty="0">
                <a:latin typeface="Times New Roman" panose="02020603050405020304" pitchFamily="18" charset="0"/>
                <a:cs typeface="Times New Roman" panose="02020603050405020304" pitchFamily="18" charset="0"/>
              </a:rPr>
              <a:t>После прикупљања отпада и дискусије на тему занемаривања, загађивања природне средине, кренули смо са причом о појавама које физика проучава.</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728472" y="674568"/>
            <a:ext cx="10515600" cy="68338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a:ea typeface="Times New Roman"/>
                <a:cs typeface="Times New Roman"/>
                <a:sym typeface="Times New Roman"/>
              </a:rPr>
              <a:t>Пут и путања</a:t>
            </a:r>
            <a:endParaRPr sz="3200" b="1" dirty="0">
              <a:latin typeface="Times New Roman"/>
              <a:ea typeface="Times New Roman"/>
              <a:cs typeface="Times New Roman"/>
              <a:sym typeface="Times New Roman"/>
            </a:endParaRPr>
          </a:p>
        </p:txBody>
      </p:sp>
      <p:pic>
        <p:nvPicPr>
          <p:cNvPr id="214" name="Google Shape;214;p31"/>
          <p:cNvPicPr preferRelativeResize="0">
            <a:picLocks noGrp="1"/>
          </p:cNvPicPr>
          <p:nvPr>
            <p:ph type="body" idx="1"/>
          </p:nvPr>
        </p:nvPicPr>
        <p:blipFill rotWithShape="1">
          <a:blip r:embed="rId3">
            <a:alphaModFix/>
          </a:blip>
          <a:srcRect/>
          <a:stretch/>
        </p:blipFill>
        <p:spPr>
          <a:xfrm>
            <a:off x="635988" y="1836992"/>
            <a:ext cx="5167471" cy="2951685"/>
          </a:xfrm>
          <a:prstGeom prst="rect">
            <a:avLst/>
          </a:prstGeom>
          <a:ln>
            <a:noFill/>
          </a:ln>
          <a:effectLst>
            <a:softEdge rad="112500"/>
          </a:effectLst>
        </p:spPr>
      </p:pic>
      <p:pic>
        <p:nvPicPr>
          <p:cNvPr id="215" name="Google Shape;215;p31"/>
          <p:cNvPicPr preferRelativeResize="0"/>
          <p:nvPr/>
        </p:nvPicPr>
        <p:blipFill rotWithShape="1">
          <a:blip r:embed="rId4">
            <a:alphaModFix/>
          </a:blip>
          <a:srcRect/>
          <a:stretch/>
        </p:blipFill>
        <p:spPr>
          <a:xfrm>
            <a:off x="6258609" y="2787968"/>
            <a:ext cx="4985463" cy="2951685"/>
          </a:xfrm>
          <a:prstGeom prst="rect">
            <a:avLst/>
          </a:prstGeom>
          <a:ln>
            <a:noFill/>
          </a:ln>
          <a:effectLst>
            <a:softEdge rad="112500"/>
          </a:effectLst>
        </p:spPr>
      </p:pic>
      <p:sp>
        <p:nvSpPr>
          <p:cNvPr id="216" name="Google Shape;21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626872" y="548640"/>
            <a:ext cx="10515600" cy="2691550"/>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sr-Cyrl-RS" sz="2200" b="1" dirty="0">
                <a:latin typeface="Times New Roman"/>
                <a:ea typeface="Times New Roman"/>
                <a:cs typeface="Times New Roman"/>
                <a:sym typeface="Times New Roman"/>
              </a:rPr>
              <a:t>Пређени пут је део путање које тело пређе за одређено време</a:t>
            </a:r>
            <a:br>
              <a:rPr lang="sr-Cyrl-R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Обележава се латиничним словом  </a:t>
            </a:r>
            <a:r>
              <a:rPr lang="sr-Cyrl-RS" sz="2200" b="1" dirty="0">
                <a:latin typeface="Times New Roman"/>
                <a:ea typeface="Times New Roman"/>
                <a:cs typeface="Times New Roman"/>
                <a:sym typeface="Times New Roman"/>
              </a:rPr>
              <a:t>s </a:t>
            </a:r>
            <a:br>
              <a:rPr lang="sr-Cyrl-RS" sz="2200" b="1"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Основна мерна јединица је метар  </a:t>
            </a:r>
            <a:r>
              <a:rPr lang="sr-Cyrl-RS" sz="2200" b="1" dirty="0">
                <a:latin typeface="Times New Roman"/>
                <a:ea typeface="Times New Roman"/>
                <a:cs typeface="Times New Roman"/>
                <a:sym typeface="Times New Roman"/>
              </a:rPr>
              <a:t>m</a:t>
            </a:r>
            <a:br>
              <a:rPr lang="sr-Cyrl-RS" sz="2200" b="1"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Мање мерне јединице од метра су:</a:t>
            </a:r>
            <a:br>
              <a:rPr lang="sr-Cyrl-R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дециметар  </a:t>
            </a:r>
            <a:r>
              <a:rPr lang="sr-Cyrl-RS" sz="2200" b="1" dirty="0">
                <a:latin typeface="Times New Roman"/>
                <a:ea typeface="Times New Roman"/>
                <a:cs typeface="Times New Roman"/>
                <a:sym typeface="Times New Roman"/>
              </a:rPr>
              <a:t>dm</a:t>
            </a:r>
            <a:r>
              <a:rPr lang="sr-Cyrl-RS" sz="2200" dirty="0">
                <a:latin typeface="Times New Roman"/>
                <a:ea typeface="Times New Roman"/>
                <a:cs typeface="Times New Roman"/>
                <a:sym typeface="Times New Roman"/>
              </a:rPr>
              <a:t>,      </a:t>
            </a:r>
            <a:r>
              <a:rPr lang="sr-Cyrl-RS" sz="2200" b="1" dirty="0">
                <a:latin typeface="Times New Roman"/>
                <a:ea typeface="Times New Roman"/>
                <a:cs typeface="Times New Roman"/>
                <a:sym typeface="Times New Roman"/>
              </a:rPr>
              <a:t>1m=10 dm</a:t>
            </a:r>
            <a:br>
              <a:rPr lang="sr-Cyrl-RS" sz="2200" b="1"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центиметар </a:t>
            </a:r>
            <a:r>
              <a:rPr lang="sr-Cyrl-RS" sz="2200" b="1" dirty="0">
                <a:latin typeface="Times New Roman"/>
                <a:ea typeface="Times New Roman"/>
                <a:cs typeface="Times New Roman"/>
                <a:sym typeface="Times New Roman"/>
              </a:rPr>
              <a:t> cm</a:t>
            </a:r>
            <a:r>
              <a:rPr lang="sr-Cyrl-RS" sz="2200" dirty="0">
                <a:latin typeface="Times New Roman"/>
                <a:ea typeface="Times New Roman"/>
                <a:cs typeface="Times New Roman"/>
                <a:sym typeface="Times New Roman"/>
              </a:rPr>
              <a:t>,     </a:t>
            </a:r>
            <a:r>
              <a:rPr lang="sr-Cyrl-RS" sz="2200" b="1" dirty="0">
                <a:latin typeface="Times New Roman"/>
                <a:ea typeface="Times New Roman"/>
                <a:cs typeface="Times New Roman"/>
                <a:sym typeface="Times New Roman"/>
              </a:rPr>
              <a:t>1m=100 cm</a:t>
            </a:r>
            <a:br>
              <a:rPr lang="sr-Cyrl-R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милиметар </a:t>
            </a:r>
            <a:r>
              <a:rPr lang="sr-Cyrl-RS" sz="2200" b="1" dirty="0">
                <a:latin typeface="Times New Roman"/>
                <a:ea typeface="Times New Roman"/>
                <a:cs typeface="Times New Roman"/>
                <a:sym typeface="Times New Roman"/>
              </a:rPr>
              <a:t>mm</a:t>
            </a:r>
            <a:r>
              <a:rPr lang="sr-Cyrl-RS" sz="2200" dirty="0">
                <a:latin typeface="Times New Roman"/>
                <a:ea typeface="Times New Roman"/>
                <a:cs typeface="Times New Roman"/>
                <a:sym typeface="Times New Roman"/>
              </a:rPr>
              <a:t>,     </a:t>
            </a:r>
            <a:r>
              <a:rPr lang="sr-Cyrl-RS" sz="2200" b="1" dirty="0">
                <a:latin typeface="Times New Roman"/>
                <a:ea typeface="Times New Roman"/>
                <a:cs typeface="Times New Roman"/>
                <a:sym typeface="Times New Roman"/>
              </a:rPr>
              <a:t>1m=1000 mm </a:t>
            </a:r>
            <a:br>
              <a:rPr lang="sr-Cyrl-R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а већа мерна јединица је километар </a:t>
            </a:r>
            <a:r>
              <a:rPr lang="sr-Cyrl-RS" sz="2200" b="1" dirty="0">
                <a:latin typeface="Times New Roman"/>
                <a:ea typeface="Times New Roman"/>
                <a:cs typeface="Times New Roman"/>
                <a:sym typeface="Times New Roman"/>
              </a:rPr>
              <a:t>km   1km=1000 m</a:t>
            </a:r>
            <a:endParaRPr sz="2200" dirty="0">
              <a:latin typeface="Times New Roman"/>
              <a:ea typeface="Times New Roman"/>
              <a:cs typeface="Times New Roman"/>
              <a:sym typeface="Times New Roman"/>
            </a:endParaRPr>
          </a:p>
        </p:txBody>
      </p:sp>
      <p:sp>
        <p:nvSpPr>
          <p:cNvPr id="222" name="Google Shape;222;p32"/>
          <p:cNvSpPr txBox="1">
            <a:spLocks noGrp="1"/>
          </p:cNvSpPr>
          <p:nvPr>
            <p:ph type="body" idx="1"/>
          </p:nvPr>
        </p:nvSpPr>
        <p:spPr>
          <a:xfrm>
            <a:off x="736600" y="3118270"/>
            <a:ext cx="9574161" cy="23193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sr-Cyrl-RS" sz="2200" b="1" dirty="0">
                <a:latin typeface="Times New Roman"/>
                <a:ea typeface="Times New Roman"/>
                <a:cs typeface="Times New Roman"/>
                <a:sym typeface="Times New Roman"/>
              </a:rPr>
              <a:t>Путања или трајекторија је стварна или замишљена линија по којој се тело креће.</a:t>
            </a:r>
            <a:endParaRPr sz="2200" dirty="0"/>
          </a:p>
          <a:p>
            <a:pPr marL="228600" lvl="0" indent="-228600" algn="l" rtl="0">
              <a:lnSpc>
                <a:spcPct val="90000"/>
              </a:lnSpc>
              <a:spcBef>
                <a:spcPts val="1000"/>
              </a:spcBef>
              <a:spcAft>
                <a:spcPts val="0"/>
              </a:spcAft>
              <a:buClr>
                <a:schemeClr val="dk1"/>
              </a:buClr>
              <a:buSzPts val="2800"/>
              <a:buChar char="•"/>
            </a:pPr>
            <a:r>
              <a:rPr lang="sr-Cyrl-RS" sz="2200" dirty="0">
                <a:latin typeface="Times New Roman"/>
                <a:ea typeface="Times New Roman"/>
                <a:cs typeface="Times New Roman"/>
                <a:sym typeface="Times New Roman"/>
              </a:rPr>
              <a:t>Путања тела може бити </a:t>
            </a:r>
            <a:r>
              <a:rPr lang="sr-Cyrl-RS" sz="2200" b="1" dirty="0">
                <a:latin typeface="Times New Roman"/>
                <a:ea typeface="Times New Roman"/>
                <a:cs typeface="Times New Roman"/>
                <a:sym typeface="Times New Roman"/>
              </a:rPr>
              <a:t>праволинијска , криволинијска</a:t>
            </a:r>
            <a:endParaRPr sz="2200" dirty="0"/>
          </a:p>
          <a:p>
            <a:pPr marL="228600" lvl="0" indent="-228600" algn="l" rtl="0">
              <a:lnSpc>
                <a:spcPct val="90000"/>
              </a:lnSpc>
              <a:spcBef>
                <a:spcPts val="1000"/>
              </a:spcBef>
              <a:spcAft>
                <a:spcPts val="0"/>
              </a:spcAft>
              <a:buClr>
                <a:schemeClr val="dk1"/>
              </a:buClr>
              <a:buSzPts val="2800"/>
              <a:buChar char="•"/>
            </a:pPr>
            <a:r>
              <a:rPr lang="sr-Cyrl-RS" sz="2200" b="1" dirty="0">
                <a:latin typeface="Times New Roman"/>
                <a:ea typeface="Times New Roman"/>
                <a:cs typeface="Times New Roman"/>
                <a:sym typeface="Times New Roman"/>
              </a:rPr>
              <a:t>Кретање тела </a:t>
            </a:r>
            <a:r>
              <a:rPr lang="sr-Cyrl-RS" sz="2200" dirty="0">
                <a:latin typeface="Times New Roman"/>
                <a:ea typeface="Times New Roman"/>
                <a:cs typeface="Times New Roman"/>
                <a:sym typeface="Times New Roman"/>
              </a:rPr>
              <a:t>према облику путање може бити: </a:t>
            </a:r>
            <a:endParaRPr sz="2200" dirty="0"/>
          </a:p>
          <a:p>
            <a:pPr marL="800100" lvl="1">
              <a:buSzPts val="2800"/>
              <a:buFont typeface="Courier New" panose="02070309020205020404" pitchFamily="49" charset="0"/>
              <a:buChar char="o"/>
            </a:pPr>
            <a:r>
              <a:rPr lang="sr-Cyrl-RS" sz="2000" b="1" dirty="0">
                <a:latin typeface="Times New Roman"/>
                <a:ea typeface="Times New Roman"/>
                <a:cs typeface="Times New Roman"/>
                <a:sym typeface="Times New Roman"/>
              </a:rPr>
              <a:t>праволинијско и </a:t>
            </a:r>
          </a:p>
          <a:p>
            <a:pPr marL="800100" lvl="1">
              <a:buSzPts val="2800"/>
              <a:buFont typeface="Courier New" panose="02070309020205020404" pitchFamily="49" charset="0"/>
              <a:buChar char="o"/>
            </a:pPr>
            <a:r>
              <a:rPr lang="sr-Cyrl-RS" sz="2000" b="1" dirty="0">
                <a:latin typeface="Times New Roman"/>
                <a:ea typeface="Times New Roman"/>
                <a:cs typeface="Times New Roman"/>
                <a:sym typeface="Times New Roman"/>
              </a:rPr>
              <a:t>криволинијско</a:t>
            </a:r>
            <a:endParaRPr sz="2000" b="1" dirty="0">
              <a:latin typeface="Times New Roman"/>
              <a:ea typeface="Times New Roman"/>
              <a:cs typeface="Times New Roman"/>
              <a:sym typeface="Times New Roman"/>
            </a:endParaRPr>
          </a:p>
        </p:txBody>
      </p:sp>
      <p:sp>
        <p:nvSpPr>
          <p:cNvPr id="223" name="Google Shape;22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691896" y="292391"/>
            <a:ext cx="10515600" cy="2341081"/>
          </a:xfrm>
          <a:prstGeom prst="rect">
            <a:avLst/>
          </a:prstGeom>
          <a:noFill/>
          <a:ln>
            <a:noFill/>
          </a:ln>
        </p:spPr>
        <p:txBody>
          <a:bodyPr spcFirstLastPara="1" wrap="square" lIns="91425" tIns="45700" rIns="91425" bIns="45700" anchor="ctr" anchorCtr="0">
            <a:noAutofit/>
          </a:bodyPr>
          <a:lstStyle/>
          <a:p>
            <a:pPr lvl="0" rtl="0">
              <a:lnSpc>
                <a:spcPct val="90000"/>
              </a:lnSpc>
              <a:spcBef>
                <a:spcPts val="0"/>
              </a:spcBef>
              <a:spcAft>
                <a:spcPts val="0"/>
              </a:spcAft>
              <a:buClr>
                <a:schemeClr val="dk1"/>
              </a:buClr>
              <a:buSzPct val="100000"/>
            </a:pPr>
            <a:br>
              <a:rPr lang="en-U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Планина Авала је удаљена од Београда 23,8 km.</a:t>
            </a:r>
            <a:br>
              <a:rPr lang="sr-Cyrl-R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Возач аутобуса је ученицима рекао да се аутобус кретао брзином од 45km/h do 60 km/h и при кретању уз планину -  узбрдо а  и низбрдо</a:t>
            </a:r>
            <a:br>
              <a:rPr lang="sr-Cyrl-RS" sz="2200" dirty="0">
                <a:latin typeface="Times New Roman"/>
                <a:ea typeface="Times New Roman"/>
                <a:cs typeface="Times New Roman"/>
                <a:sym typeface="Times New Roman"/>
              </a:rPr>
            </a:br>
            <a:br>
              <a:rPr lang="en-US" sz="2200"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Кретање може бити: </a:t>
            </a:r>
            <a:br>
              <a:rPr lang="en-US" sz="2200" dirty="0">
                <a:latin typeface="Times New Roman"/>
                <a:ea typeface="Times New Roman"/>
                <a:cs typeface="Times New Roman"/>
                <a:sym typeface="Times New Roman"/>
              </a:rPr>
            </a:br>
            <a:r>
              <a:rPr lang="en-US" sz="2200" dirty="0">
                <a:latin typeface="Times New Roman"/>
                <a:ea typeface="Times New Roman"/>
                <a:cs typeface="Times New Roman"/>
                <a:sym typeface="Times New Roman"/>
              </a:rPr>
              <a:t>* </a:t>
            </a:r>
            <a:r>
              <a:rPr lang="sr-Cyrl-RS" sz="2200" dirty="0">
                <a:latin typeface="Times New Roman"/>
                <a:ea typeface="Times New Roman"/>
                <a:cs typeface="Times New Roman"/>
                <a:sym typeface="Times New Roman"/>
              </a:rPr>
              <a:t>равномерно праволинијско - брзина је стална</a:t>
            </a:r>
            <a:br>
              <a:rPr lang="sr-Cyrl-RS" sz="2200" dirty="0">
                <a:latin typeface="Times New Roman"/>
                <a:ea typeface="Times New Roman"/>
                <a:cs typeface="Times New Roman"/>
                <a:sym typeface="Times New Roman"/>
              </a:rPr>
            </a:br>
            <a:r>
              <a:rPr lang="en-US" sz="2200" dirty="0">
                <a:latin typeface="Times New Roman"/>
                <a:ea typeface="Times New Roman"/>
                <a:cs typeface="Times New Roman"/>
                <a:sym typeface="Times New Roman"/>
              </a:rPr>
              <a:t>* </a:t>
            </a:r>
            <a:r>
              <a:rPr lang="sr-Cyrl-RS" sz="2200" dirty="0">
                <a:latin typeface="Times New Roman"/>
                <a:ea typeface="Times New Roman"/>
                <a:cs typeface="Times New Roman"/>
                <a:sym typeface="Times New Roman"/>
              </a:rPr>
              <a:t>равномерно променљиво праволинијско – брзина се мења </a:t>
            </a:r>
            <a:br>
              <a:rPr lang="sr-Cyrl-RS" sz="2200" dirty="0">
                <a:latin typeface="Times New Roman"/>
                <a:ea typeface="Times New Roman"/>
                <a:cs typeface="Times New Roman"/>
                <a:sym typeface="Times New Roman"/>
              </a:rPr>
            </a:br>
            <a:endParaRPr sz="2200" dirty="0">
              <a:latin typeface="Times New Roman"/>
              <a:ea typeface="Times New Roman"/>
              <a:cs typeface="Times New Roman"/>
              <a:sym typeface="Times New Roman"/>
            </a:endParaRPr>
          </a:p>
        </p:txBody>
      </p:sp>
      <p:sp>
        <p:nvSpPr>
          <p:cNvPr id="230" name="Google Shape;230;p3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16</a:t>
            </a:fld>
            <a:endParaRPr/>
          </a:p>
        </p:txBody>
      </p:sp>
      <p:pic>
        <p:nvPicPr>
          <p:cNvPr id="229" name="Google Shape;229;p33"/>
          <p:cNvPicPr preferRelativeResize="0"/>
          <p:nvPr/>
        </p:nvPicPr>
        <p:blipFill rotWithShape="1">
          <a:blip r:embed="rId3">
            <a:alphaModFix/>
          </a:blip>
          <a:srcRect/>
          <a:stretch/>
        </p:blipFill>
        <p:spPr>
          <a:xfrm>
            <a:off x="1090873" y="3023399"/>
            <a:ext cx="3005640" cy="3198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1" name="Google Shape;231;p33"/>
          <p:cNvPicPr preferRelativeResize="0"/>
          <p:nvPr/>
        </p:nvPicPr>
        <p:blipFill rotWithShape="1">
          <a:blip r:embed="rId4">
            <a:alphaModFix/>
          </a:blip>
          <a:srcRect/>
          <a:stretch/>
        </p:blipFill>
        <p:spPr>
          <a:xfrm>
            <a:off x="4772032" y="3023398"/>
            <a:ext cx="5210168" cy="3198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1584712" y="464984"/>
            <a:ext cx="9020310" cy="778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Times New Roman"/>
              <a:buNone/>
            </a:pPr>
            <a:br>
              <a:rPr lang="en-US" sz="3200" b="1" dirty="0">
                <a:latin typeface="Times New Roman"/>
                <a:ea typeface="Times New Roman"/>
                <a:cs typeface="Times New Roman"/>
                <a:sym typeface="Times New Roman"/>
              </a:rPr>
            </a:br>
            <a:r>
              <a:rPr lang="sr-Cyrl-RS" sz="3200" b="1" dirty="0">
                <a:latin typeface="Times New Roman"/>
                <a:ea typeface="Times New Roman"/>
                <a:cs typeface="Times New Roman"/>
                <a:sym typeface="Times New Roman"/>
              </a:rPr>
              <a:t>Равномерно праволинијско кретање</a:t>
            </a:r>
            <a:br>
              <a:rPr lang="sr-Cyrl-RS" sz="3200" b="1" dirty="0">
                <a:latin typeface="Times New Roman"/>
                <a:ea typeface="Times New Roman"/>
                <a:cs typeface="Times New Roman"/>
                <a:sym typeface="Times New Roman"/>
              </a:rPr>
            </a:br>
            <a:endParaRPr sz="3200" b="1" dirty="0">
              <a:latin typeface="Times New Roman"/>
              <a:ea typeface="Times New Roman"/>
              <a:cs typeface="Times New Roman"/>
              <a:sym typeface="Times New Roman"/>
            </a:endParaRPr>
          </a:p>
        </p:txBody>
      </p:sp>
      <p:pic>
        <p:nvPicPr>
          <p:cNvPr id="237" name="Google Shape;237;p34"/>
          <p:cNvPicPr preferRelativeResize="0">
            <a:picLocks noGrp="1"/>
          </p:cNvPicPr>
          <p:nvPr>
            <p:ph type="body" idx="1"/>
          </p:nvPr>
        </p:nvPicPr>
        <p:blipFill rotWithShape="1">
          <a:blip r:embed="rId3">
            <a:alphaModFix/>
          </a:blip>
          <a:srcRect/>
          <a:stretch/>
        </p:blipFill>
        <p:spPr>
          <a:xfrm>
            <a:off x="1261180" y="1825625"/>
            <a:ext cx="9667375"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8" name="Google Shape;23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838200" y="226193"/>
            <a:ext cx="10515600" cy="9564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panose="02020603050405020304" pitchFamily="18" charset="0"/>
                <a:ea typeface="Times New Roman"/>
                <a:cs typeface="Times New Roman" panose="02020603050405020304" pitchFamily="18" charset="0"/>
                <a:sym typeface="Times New Roman"/>
              </a:rPr>
              <a:t>Правац и смер</a:t>
            </a:r>
            <a:endParaRPr sz="3200" b="1" dirty="0">
              <a:latin typeface="Times New Roman" panose="02020603050405020304" pitchFamily="18" charset="0"/>
              <a:ea typeface="Times New Roman"/>
              <a:cs typeface="Times New Roman" panose="02020603050405020304" pitchFamily="18" charset="0"/>
              <a:sym typeface="Times New Roman"/>
            </a:endParaRPr>
          </a:p>
        </p:txBody>
      </p:sp>
      <p:pic>
        <p:nvPicPr>
          <p:cNvPr id="244" name="Google Shape;244;p35"/>
          <p:cNvPicPr preferRelativeResize="0">
            <a:picLocks noGrp="1"/>
          </p:cNvPicPr>
          <p:nvPr>
            <p:ph type="body" idx="1"/>
          </p:nvPr>
        </p:nvPicPr>
        <p:blipFill rotWithShape="1">
          <a:blip r:embed="rId3">
            <a:alphaModFix/>
          </a:blip>
          <a:srcRect/>
          <a:stretch/>
        </p:blipFill>
        <p:spPr>
          <a:xfrm>
            <a:off x="4840224" y="1473819"/>
            <a:ext cx="5294454" cy="38784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5" name="Google Shape;245;p35"/>
          <p:cNvSpPr txBox="1"/>
          <p:nvPr/>
        </p:nvSpPr>
        <p:spPr>
          <a:xfrm>
            <a:off x="695400" y="1667480"/>
            <a:ext cx="338437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sr-Cyrl-RS" sz="2200" b="0" i="0" u="none" strike="noStrike" cap="none" dirty="0">
                <a:solidFill>
                  <a:srgbClr val="000000"/>
                </a:solidFill>
                <a:latin typeface="Times New Roman"/>
                <a:ea typeface="Times New Roman"/>
                <a:cs typeface="Times New Roman"/>
                <a:sym typeface="Times New Roman"/>
              </a:rPr>
              <a:t>Правац је линија која повезује два места и има два смера.</a:t>
            </a:r>
            <a:endParaRPr sz="2200" dirty="0"/>
          </a:p>
          <a:p>
            <a:pPr marL="0" marR="0" lvl="0" indent="0" algn="just" rtl="0">
              <a:lnSpc>
                <a:spcPct val="100000"/>
              </a:lnSpc>
              <a:spcBef>
                <a:spcPts val="0"/>
              </a:spcBef>
              <a:spcAft>
                <a:spcPts val="0"/>
              </a:spcAft>
              <a:buNone/>
            </a:pPr>
            <a:endParaRPr sz="22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sr-Cyrl-RS" sz="2200" b="0" i="0" u="none" strike="noStrike" cap="none" dirty="0">
                <a:solidFill>
                  <a:srgbClr val="000000"/>
                </a:solidFill>
                <a:latin typeface="Times New Roman"/>
                <a:ea typeface="Times New Roman"/>
                <a:cs typeface="Times New Roman"/>
                <a:sym typeface="Times New Roman"/>
              </a:rPr>
              <a:t>Смер показује куда идемо, ка ком месту  се крећемо.</a:t>
            </a:r>
            <a:endParaRPr sz="2200" dirty="0"/>
          </a:p>
        </p:txBody>
      </p:sp>
      <p:sp>
        <p:nvSpPr>
          <p:cNvPr id="246" name="Google Shape;246;p35"/>
          <p:cNvSpPr txBox="1"/>
          <p:nvPr/>
        </p:nvSpPr>
        <p:spPr>
          <a:xfrm>
            <a:off x="6232408" y="5604191"/>
            <a:ext cx="237819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r-Cyrl-RS" sz="1400" b="0" i="0" u="none" strike="noStrike" cap="none" dirty="0">
                <a:solidFill>
                  <a:srgbClr val="000000"/>
                </a:solidFill>
                <a:latin typeface="Arial"/>
                <a:ea typeface="Arial"/>
                <a:cs typeface="Arial"/>
                <a:sym typeface="Arial"/>
              </a:rPr>
              <a:t>Одлазак на мали одмор</a:t>
            </a:r>
            <a:endParaRPr sz="1400" b="0" i="0" u="none" strike="noStrike" cap="none" dirty="0">
              <a:solidFill>
                <a:srgbClr val="000000"/>
              </a:solidFill>
              <a:latin typeface="Arial"/>
              <a:ea typeface="Arial"/>
              <a:cs typeface="Arial"/>
              <a:sym typeface="Arial"/>
            </a:endParaRPr>
          </a:p>
        </p:txBody>
      </p:sp>
      <p:sp>
        <p:nvSpPr>
          <p:cNvPr id="247" name="Google Shape;24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imes New Roman"/>
              <a:buNone/>
            </a:pPr>
            <a:r>
              <a:rPr lang="sr-Cyrl-RS" sz="3200" b="1" dirty="0">
                <a:latin typeface="Times New Roman"/>
                <a:ea typeface="Times New Roman"/>
                <a:cs typeface="Times New Roman"/>
                <a:sym typeface="Times New Roman"/>
              </a:rPr>
              <a:t>                           Материјална тачка</a:t>
            </a:r>
            <a:br>
              <a:rPr lang="sr-Cyrl-RS" sz="3600" b="1" dirty="0">
                <a:latin typeface="Times New Roman"/>
                <a:ea typeface="Times New Roman"/>
                <a:cs typeface="Times New Roman"/>
                <a:sym typeface="Times New Roman"/>
              </a:rPr>
            </a:br>
            <a:r>
              <a:rPr lang="sr-Cyrl-RS" sz="2200" dirty="0">
                <a:latin typeface="Times New Roman"/>
                <a:ea typeface="Times New Roman"/>
                <a:cs typeface="Times New Roman"/>
                <a:sym typeface="Times New Roman"/>
              </a:rPr>
              <a:t>Тело чије се димензије и облик могу занемарити у односу на удаљеност са које се тело посматра, а маса је сконцентрисана у центру масе</a:t>
            </a:r>
            <a:endParaRPr sz="2200" dirty="0">
              <a:latin typeface="Times New Roman"/>
              <a:ea typeface="Times New Roman"/>
              <a:cs typeface="Times New Roman"/>
              <a:sym typeface="Times New Roman"/>
            </a:endParaRPr>
          </a:p>
        </p:txBody>
      </p:sp>
      <p:pic>
        <p:nvPicPr>
          <p:cNvPr id="253" name="Google Shape;253;p36"/>
          <p:cNvPicPr preferRelativeResize="0">
            <a:picLocks noGrp="1"/>
          </p:cNvPicPr>
          <p:nvPr>
            <p:ph type="body" idx="1"/>
          </p:nvPr>
        </p:nvPicPr>
        <p:blipFill rotWithShape="1">
          <a:blip r:embed="rId3">
            <a:alphaModFix/>
          </a:blip>
          <a:srcRect/>
          <a:stretch/>
        </p:blipFill>
        <p:spPr>
          <a:xfrm>
            <a:off x="838200" y="2253750"/>
            <a:ext cx="4874806" cy="3613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4" name="Google Shape;254;p36"/>
          <p:cNvPicPr preferRelativeResize="0"/>
          <p:nvPr/>
        </p:nvPicPr>
        <p:blipFill rotWithShape="1">
          <a:blip r:embed="rId4">
            <a:alphaModFix/>
          </a:blip>
          <a:srcRect/>
          <a:stretch/>
        </p:blipFill>
        <p:spPr>
          <a:xfrm>
            <a:off x="8787580" y="1642637"/>
            <a:ext cx="2389240" cy="2537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5" name="Google Shape;255;p36"/>
          <p:cNvPicPr preferRelativeResize="0"/>
          <p:nvPr/>
        </p:nvPicPr>
        <p:blipFill rotWithShape="1">
          <a:blip r:embed="rId5">
            <a:alphaModFix/>
          </a:blip>
          <a:srcRect/>
          <a:stretch/>
        </p:blipFill>
        <p:spPr>
          <a:xfrm>
            <a:off x="6055672" y="1665387"/>
            <a:ext cx="2389241" cy="2515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 name="Google Shape;256;p36"/>
          <p:cNvPicPr preferRelativeResize="0"/>
          <p:nvPr/>
        </p:nvPicPr>
        <p:blipFill rotWithShape="1">
          <a:blip r:embed="rId6">
            <a:alphaModFix/>
          </a:blip>
          <a:srcRect/>
          <a:stretch/>
        </p:blipFill>
        <p:spPr>
          <a:xfrm>
            <a:off x="6221359" y="4322607"/>
            <a:ext cx="4570769" cy="2176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7" name="Google Shape;2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8"/>
          <p:cNvSpPr txBox="1">
            <a:spLocks noGrp="1"/>
          </p:cNvSpPr>
          <p:nvPr>
            <p:ph type="title"/>
          </p:nvPr>
        </p:nvSpPr>
        <p:spPr>
          <a:xfrm>
            <a:off x="838201" y="0"/>
            <a:ext cx="6241026" cy="3681493"/>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chemeClr val="dk1"/>
              </a:buClr>
              <a:buSzPts val="3200"/>
              <a:buFont typeface="Times New Roman"/>
              <a:buNone/>
            </a:pPr>
            <a:r>
              <a:rPr lang="sr-Cyrl-RS" sz="2400" dirty="0">
                <a:latin typeface="Times New Roman"/>
                <a:ea typeface="Times New Roman"/>
                <a:cs typeface="Times New Roman"/>
                <a:sym typeface="Times New Roman"/>
              </a:rPr>
              <a:t>На излет са кренуло од </a:t>
            </a:r>
            <a:r>
              <a:rPr lang="sr-Cyrl-RS" sz="2000" dirty="0">
                <a:latin typeface="Times New Roman"/>
                <a:ea typeface="Times New Roman"/>
                <a:cs typeface="Times New Roman"/>
                <a:sym typeface="Times New Roman"/>
              </a:rPr>
              <a:t>КБЦ</a:t>
            </a:r>
            <a:r>
              <a:rPr lang="sr-Cyrl-RS" sz="2400" dirty="0">
                <a:latin typeface="Times New Roman"/>
                <a:ea typeface="Times New Roman"/>
                <a:cs typeface="Times New Roman"/>
                <a:sym typeface="Times New Roman"/>
              </a:rPr>
              <a:t> „Др Драгиша Мишовић“  који има дугу традицију,  почеци задиру у прву половину двадесетог века. Тадашње Друштво Београдских женских лекара је од господина Ђорђа Вајферта добило на поклон земљиште  на углу пута за Топчидер и пута за Дедиње.</a:t>
            </a:r>
            <a:endParaRPr sz="2400" dirty="0">
              <a:latin typeface="Times New Roman"/>
              <a:ea typeface="Times New Roman"/>
              <a:cs typeface="Times New Roman"/>
              <a:sym typeface="Times New Roman"/>
            </a:endParaRPr>
          </a:p>
        </p:txBody>
      </p:sp>
      <p:sp>
        <p:nvSpPr>
          <p:cNvPr id="107" name="Google Shape;10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a:t>
            </a:fld>
            <a:endParaRPr/>
          </a:p>
        </p:txBody>
      </p:sp>
      <p:pic>
        <p:nvPicPr>
          <p:cNvPr id="7" name="Google Shape;103;p18"/>
          <p:cNvPicPr preferRelativeResize="0"/>
          <p:nvPr/>
        </p:nvPicPr>
        <p:blipFill rotWithShape="1">
          <a:blip r:embed="rId3">
            <a:alphaModFix/>
          </a:blip>
          <a:srcRect/>
          <a:stretch/>
        </p:blipFill>
        <p:spPr>
          <a:xfrm>
            <a:off x="796020" y="3446301"/>
            <a:ext cx="6241026" cy="29100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Google Shape;105;p18"/>
          <p:cNvPicPr preferRelativeResize="0"/>
          <p:nvPr/>
        </p:nvPicPr>
        <p:blipFill rotWithShape="1">
          <a:blip r:embed="rId4">
            <a:alphaModFix/>
          </a:blip>
          <a:srcRect/>
          <a:stretch/>
        </p:blipFill>
        <p:spPr>
          <a:xfrm>
            <a:off x="7488936" y="3803381"/>
            <a:ext cx="3504148" cy="2467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Google Shape;106;p18"/>
          <p:cNvPicPr preferRelativeResize="0">
            <a:picLocks/>
          </p:cNvPicPr>
          <p:nvPr/>
        </p:nvPicPr>
        <p:blipFill rotWithShape="1">
          <a:blip r:embed="rId5">
            <a:alphaModFix/>
          </a:blip>
          <a:srcRect/>
          <a:stretch/>
        </p:blipFill>
        <p:spPr>
          <a:xfrm>
            <a:off x="7656575" y="340698"/>
            <a:ext cx="3357845" cy="3105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838200" y="365125"/>
            <a:ext cx="10515600" cy="9028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Слободан пад </a:t>
            </a:r>
            <a:endParaRPr sz="3200" b="1" dirty="0">
              <a:latin typeface="Times New Roman"/>
              <a:ea typeface="Times New Roman"/>
              <a:cs typeface="Times New Roman"/>
              <a:sym typeface="Times New Roman"/>
            </a:endParaRPr>
          </a:p>
        </p:txBody>
      </p:sp>
      <p:sp>
        <p:nvSpPr>
          <p:cNvPr id="263" name="Google Shape;263;p37"/>
          <p:cNvSpPr txBox="1">
            <a:spLocks noGrp="1"/>
          </p:cNvSpPr>
          <p:nvPr>
            <p:ph type="body" idx="1"/>
          </p:nvPr>
        </p:nvSpPr>
        <p:spPr>
          <a:xfrm>
            <a:off x="838200" y="1813433"/>
            <a:ext cx="10515600" cy="4351338"/>
          </a:xfrm>
          <a:prstGeom prst="rect">
            <a:avLst/>
          </a:prstGeom>
          <a:blipFill rotWithShape="1">
            <a:blip r:embed="rId3">
              <a:alphaModFix/>
            </a:blip>
            <a:stretch>
              <a:fillRect r="-636"/>
            </a:stretch>
          </a:blip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Clr>
                <a:schemeClr val="dk1"/>
              </a:buClr>
              <a:buSzPts val="1800"/>
              <a:buNone/>
            </a:pPr>
            <a:endParaRPr lang="en-US" sz="2000" dirty="0"/>
          </a:p>
        </p:txBody>
      </p:sp>
      <p:sp>
        <p:nvSpPr>
          <p:cNvPr id="264" name="Google Shape;2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403130" y="457200"/>
            <a:ext cx="7429174" cy="54254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ct val="111111"/>
              <a:buFont typeface="Times New Roman"/>
              <a:buNone/>
            </a:pPr>
            <a:r>
              <a:rPr lang="sr-Cyrl-RS" b="1" dirty="0">
                <a:latin typeface="Times New Roman"/>
                <a:ea typeface="Times New Roman"/>
                <a:cs typeface="Times New Roman"/>
                <a:sym typeface="Times New Roman"/>
              </a:rPr>
              <a:t>Закон одржања енергије </a:t>
            </a:r>
            <a:endParaRPr b="1" dirty="0">
              <a:latin typeface="Times New Roman"/>
              <a:ea typeface="Times New Roman"/>
              <a:cs typeface="Times New Roman"/>
              <a:sym typeface="Times New Roman"/>
            </a:endParaRPr>
          </a:p>
        </p:txBody>
      </p:sp>
      <p:pic>
        <p:nvPicPr>
          <p:cNvPr id="270" name="Google Shape;270;p38"/>
          <p:cNvPicPr preferRelativeResize="0">
            <a:picLocks noGrp="1"/>
          </p:cNvPicPr>
          <p:nvPr>
            <p:ph type="pic" idx="2"/>
          </p:nvPr>
        </p:nvPicPr>
        <p:blipFill rotWithShape="1">
          <a:blip r:embed="rId3">
            <a:alphaModFix/>
          </a:blip>
          <a:srcRect/>
          <a:stretch/>
        </p:blipFill>
        <p:spPr>
          <a:xfrm>
            <a:off x="5181600" y="1374496"/>
            <a:ext cx="6172200" cy="38164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71" name="Google Shape;271;p38"/>
          <p:cNvSpPr txBox="1">
            <a:spLocks noGrp="1"/>
          </p:cNvSpPr>
          <p:nvPr>
            <p:ph type="body" idx="1"/>
          </p:nvPr>
        </p:nvSpPr>
        <p:spPr>
          <a:xfrm>
            <a:off x="839788" y="1700808"/>
            <a:ext cx="3932237" cy="31638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SzPts val="1600"/>
              <a:buFont typeface="Arial"/>
              <a:buChar char="•"/>
            </a:pPr>
            <a:r>
              <a:rPr lang="sr-Cyrl-RS" sz="2200" b="1" dirty="0">
                <a:latin typeface="Times New Roman"/>
                <a:ea typeface="Times New Roman"/>
                <a:cs typeface="Times New Roman"/>
                <a:sym typeface="Times New Roman"/>
              </a:rPr>
              <a:t>Клацкалица</a:t>
            </a:r>
            <a:endParaRPr sz="2200" dirty="0"/>
          </a:p>
          <a:p>
            <a:pPr marL="285750" lvl="0" indent="-285750" algn="l" rtl="0">
              <a:lnSpc>
                <a:spcPct val="90000"/>
              </a:lnSpc>
              <a:spcBef>
                <a:spcPts val="1000"/>
              </a:spcBef>
              <a:spcAft>
                <a:spcPts val="0"/>
              </a:spcAft>
              <a:buSzPts val="1600"/>
              <a:buFont typeface="Arial"/>
              <a:buChar char="•"/>
            </a:pPr>
            <a:r>
              <a:rPr lang="sr-Cyrl-RS" sz="2200" b="1" dirty="0">
                <a:latin typeface="Times New Roman"/>
                <a:ea typeface="Times New Roman"/>
                <a:cs typeface="Times New Roman"/>
                <a:sym typeface="Times New Roman"/>
              </a:rPr>
              <a:t>Тобоган</a:t>
            </a:r>
            <a:endParaRPr sz="2200" dirty="0"/>
          </a:p>
          <a:p>
            <a:pPr marL="285750" lvl="0" indent="-285750" algn="l" rtl="0">
              <a:lnSpc>
                <a:spcPct val="90000"/>
              </a:lnSpc>
              <a:spcBef>
                <a:spcPts val="1000"/>
              </a:spcBef>
              <a:spcAft>
                <a:spcPts val="0"/>
              </a:spcAft>
              <a:buSzPts val="1600"/>
              <a:buFont typeface="Arial"/>
              <a:buChar char="•"/>
            </a:pPr>
            <a:r>
              <a:rPr lang="sr-Cyrl-RS" sz="2200" b="1" dirty="0">
                <a:latin typeface="Times New Roman"/>
                <a:ea typeface="Times New Roman"/>
                <a:cs typeface="Times New Roman"/>
                <a:sym typeface="Times New Roman"/>
              </a:rPr>
              <a:t>Љуљашка</a:t>
            </a:r>
            <a:endParaRPr sz="2200" dirty="0"/>
          </a:p>
          <a:p>
            <a:pPr marL="0" lvl="0" indent="0" algn="l" rtl="0">
              <a:lnSpc>
                <a:spcPct val="90000"/>
              </a:lnSpc>
              <a:spcBef>
                <a:spcPts val="1000"/>
              </a:spcBef>
              <a:spcAft>
                <a:spcPts val="0"/>
              </a:spcAft>
              <a:buSzPts val="1600"/>
              <a:buNone/>
            </a:pPr>
            <a:endParaRPr sz="2200" dirty="0">
              <a:latin typeface="Times New Roman"/>
              <a:ea typeface="Times New Roman"/>
              <a:cs typeface="Times New Roman"/>
              <a:sym typeface="Times New Roman"/>
            </a:endParaRPr>
          </a:p>
          <a:p>
            <a:pPr marL="0" lvl="0" indent="0" algn="l" rtl="0">
              <a:lnSpc>
                <a:spcPct val="90000"/>
              </a:lnSpc>
              <a:spcBef>
                <a:spcPts val="1000"/>
              </a:spcBef>
              <a:spcAft>
                <a:spcPts val="0"/>
              </a:spcAft>
              <a:buSzPts val="1600"/>
              <a:buNone/>
            </a:pPr>
            <a:r>
              <a:rPr lang="sr-Cyrl-RS" sz="2200" b="1" dirty="0">
                <a:latin typeface="Times New Roman"/>
                <a:ea typeface="Times New Roman"/>
                <a:cs typeface="Times New Roman"/>
                <a:sym typeface="Times New Roman"/>
              </a:rPr>
              <a:t>Укупна механичка енергија је увек стална само прелази из једног облика у други.</a:t>
            </a:r>
            <a:endParaRPr sz="2200" dirty="0"/>
          </a:p>
          <a:p>
            <a:pPr marL="0" lvl="0" indent="0" algn="l" rtl="0">
              <a:lnSpc>
                <a:spcPct val="90000"/>
              </a:lnSpc>
              <a:spcBef>
                <a:spcPts val="1000"/>
              </a:spcBef>
              <a:spcAft>
                <a:spcPts val="0"/>
              </a:spcAft>
              <a:buSzPts val="1600"/>
              <a:buNone/>
            </a:pPr>
            <a:endParaRPr sz="2400" b="1" dirty="0">
              <a:latin typeface="Times New Roman"/>
              <a:ea typeface="Times New Roman"/>
              <a:cs typeface="Times New Roman"/>
              <a:sym typeface="Times New Roman"/>
            </a:endParaRPr>
          </a:p>
          <a:p>
            <a:pPr marL="285750" lvl="0" indent="-184150" algn="l" rtl="0">
              <a:lnSpc>
                <a:spcPct val="90000"/>
              </a:lnSpc>
              <a:spcBef>
                <a:spcPts val="1000"/>
              </a:spcBef>
              <a:spcAft>
                <a:spcPts val="0"/>
              </a:spcAft>
              <a:buSzPts val="1600"/>
              <a:buFont typeface="Arial"/>
              <a:buNone/>
            </a:pPr>
            <a:endParaRPr sz="2400" dirty="0">
              <a:latin typeface="Times New Roman"/>
              <a:ea typeface="Times New Roman"/>
              <a:cs typeface="Times New Roman"/>
              <a:sym typeface="Times New Roman"/>
            </a:endParaRPr>
          </a:p>
          <a:p>
            <a:pPr marL="285750" lvl="0" indent="-184150" algn="l" rtl="0">
              <a:lnSpc>
                <a:spcPct val="90000"/>
              </a:lnSpc>
              <a:spcBef>
                <a:spcPts val="1000"/>
              </a:spcBef>
              <a:spcAft>
                <a:spcPts val="0"/>
              </a:spcAft>
              <a:buSzPts val="1600"/>
              <a:buFont typeface="Arial"/>
              <a:buNone/>
            </a:pPr>
            <a:endParaRPr sz="2400" dirty="0">
              <a:latin typeface="Times New Roman"/>
              <a:ea typeface="Times New Roman"/>
              <a:cs typeface="Times New Roman"/>
              <a:sym typeface="Times New Roman"/>
            </a:endParaRPr>
          </a:p>
          <a:p>
            <a:pPr marL="457200" lvl="0" indent="-228600" algn="l" rtl="0">
              <a:lnSpc>
                <a:spcPct val="90000"/>
              </a:lnSpc>
              <a:spcBef>
                <a:spcPts val="1000"/>
              </a:spcBef>
              <a:spcAft>
                <a:spcPts val="0"/>
              </a:spcAft>
              <a:buClr>
                <a:schemeClr val="dk1"/>
              </a:buClr>
              <a:buSzPts val="1600"/>
              <a:buNone/>
            </a:pPr>
            <a:endParaRPr dirty="0"/>
          </a:p>
        </p:txBody>
      </p:sp>
      <p:sp>
        <p:nvSpPr>
          <p:cNvPr id="272" name="Google Shape;272;p38"/>
          <p:cNvSpPr txBox="1"/>
          <p:nvPr/>
        </p:nvSpPr>
        <p:spPr>
          <a:xfrm>
            <a:off x="7320136" y="5740602"/>
            <a:ext cx="27363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r-Cyrl-RS" sz="1800" b="0" i="0" u="none" strike="noStrike" cap="none">
                <a:solidFill>
                  <a:srgbClr val="000000"/>
                </a:solidFill>
                <a:latin typeface="Times New Roman"/>
                <a:ea typeface="Times New Roman"/>
                <a:cs typeface="Times New Roman"/>
                <a:sym typeface="Times New Roman"/>
              </a:rPr>
              <a:t>дружење ђака кроз игру</a:t>
            </a:r>
            <a:endParaRPr sz="1800" b="0" i="0" u="none" strike="noStrike" cap="none">
              <a:solidFill>
                <a:srgbClr val="000000"/>
              </a:solidFill>
              <a:latin typeface="Times New Roman"/>
              <a:ea typeface="Times New Roman"/>
              <a:cs typeface="Times New Roman"/>
              <a:sym typeface="Times New Roman"/>
            </a:endParaRPr>
          </a:p>
        </p:txBody>
      </p:sp>
      <p:sp>
        <p:nvSpPr>
          <p:cNvPr id="273" name="Google Shape;2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838200" y="365125"/>
            <a:ext cx="10515600" cy="92722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panose="02020603050405020304" pitchFamily="18" charset="0"/>
                <a:ea typeface="Times New Roman"/>
                <a:cs typeface="Times New Roman" panose="02020603050405020304" pitchFamily="18" charset="0"/>
                <a:sym typeface="Times New Roman"/>
              </a:rPr>
              <a:t>ЕЛАСТИЧНОСТ И РАВНОТЕЖА</a:t>
            </a:r>
            <a:endParaRPr sz="4000" b="1" dirty="0">
              <a:latin typeface="Times New Roman" panose="02020603050405020304" pitchFamily="18" charset="0"/>
              <a:cs typeface="Times New Roman" panose="02020603050405020304" pitchFamily="18" charset="0"/>
            </a:endParaRPr>
          </a:p>
        </p:txBody>
      </p:sp>
      <p:pic>
        <p:nvPicPr>
          <p:cNvPr id="279" name="Google Shape;279;p39"/>
          <p:cNvPicPr preferRelativeResize="0">
            <a:picLocks noGrp="1"/>
          </p:cNvPicPr>
          <p:nvPr>
            <p:ph type="body" idx="1"/>
          </p:nvPr>
        </p:nvPicPr>
        <p:blipFill rotWithShape="1">
          <a:blip r:embed="rId3">
            <a:alphaModFix/>
          </a:blip>
          <a:srcRect/>
          <a:stretch/>
        </p:blipFill>
        <p:spPr>
          <a:xfrm>
            <a:off x="1311444" y="1591866"/>
            <a:ext cx="4040844" cy="38091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0" name="Google Shape;280;p39"/>
          <p:cNvPicPr preferRelativeResize="0"/>
          <p:nvPr/>
        </p:nvPicPr>
        <p:blipFill rotWithShape="1">
          <a:blip r:embed="rId4">
            <a:alphaModFix/>
          </a:blip>
          <a:srcRect/>
          <a:stretch/>
        </p:blipFill>
        <p:spPr>
          <a:xfrm>
            <a:off x="6502929" y="1591866"/>
            <a:ext cx="4091919" cy="3931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81" name="Google Shape;28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838200" y="294877"/>
            <a:ext cx="10515600" cy="9852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Times New Roman"/>
              <a:buNone/>
            </a:pPr>
            <a:r>
              <a:rPr lang="sr-Cyrl-RS" sz="3200" b="1" dirty="0">
                <a:latin typeface="Times New Roman"/>
                <a:ea typeface="Times New Roman"/>
                <a:cs typeface="Times New Roman"/>
                <a:sym typeface="Times New Roman"/>
              </a:rPr>
              <a:t>Различите деформације:природне и вештачке</a:t>
            </a:r>
            <a:endParaRPr sz="3200" b="1" dirty="0">
              <a:latin typeface="Times New Roman"/>
              <a:ea typeface="Times New Roman"/>
              <a:cs typeface="Times New Roman"/>
              <a:sym typeface="Times New Roman"/>
            </a:endParaRPr>
          </a:p>
        </p:txBody>
      </p:sp>
      <p:pic>
        <p:nvPicPr>
          <p:cNvPr id="287" name="Google Shape;287;p40"/>
          <p:cNvPicPr preferRelativeResize="0">
            <a:picLocks noGrp="1"/>
          </p:cNvPicPr>
          <p:nvPr>
            <p:ph type="body" idx="1"/>
          </p:nvPr>
        </p:nvPicPr>
        <p:blipFill rotWithShape="1">
          <a:blip r:embed="rId3">
            <a:alphaModFix/>
          </a:blip>
          <a:srcRect/>
          <a:stretch/>
        </p:blipFill>
        <p:spPr>
          <a:xfrm>
            <a:off x="838200" y="2050552"/>
            <a:ext cx="3124199" cy="3777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8" name="Google Shape;288;p40"/>
          <p:cNvPicPr preferRelativeResize="0"/>
          <p:nvPr/>
        </p:nvPicPr>
        <p:blipFill rotWithShape="1">
          <a:blip r:embed="rId4">
            <a:alphaModFix/>
          </a:blip>
          <a:srcRect/>
          <a:stretch/>
        </p:blipFill>
        <p:spPr>
          <a:xfrm>
            <a:off x="7914227" y="2050551"/>
            <a:ext cx="3253645" cy="3777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0" name="Google Shape;29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23</a:t>
            </a:fld>
            <a:endParaRPr/>
          </a:p>
        </p:txBody>
      </p:sp>
      <p:pic>
        <p:nvPicPr>
          <p:cNvPr id="3" name="Picture 2"/>
          <p:cNvPicPr>
            <a:picLocks noChangeAspect="1"/>
          </p:cNvPicPr>
          <p:nvPr/>
        </p:nvPicPr>
        <p:blipFill>
          <a:blip r:embed="rId5"/>
          <a:stretch>
            <a:fillRect/>
          </a:stretch>
        </p:blipFill>
        <p:spPr>
          <a:xfrm>
            <a:off x="4356357" y="2050551"/>
            <a:ext cx="3261448" cy="3777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838200" y="633349"/>
            <a:ext cx="10515600" cy="80530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sr-Cyrl-RS" sz="3200" b="1" dirty="0">
                <a:latin typeface="Times New Roman" panose="02020603050405020304" pitchFamily="18" charset="0"/>
                <a:ea typeface="Times New Roman"/>
                <a:cs typeface="Times New Roman" panose="02020603050405020304" pitchFamily="18" charset="0"/>
                <a:sym typeface="Times New Roman"/>
              </a:rPr>
              <a:t>Еластичност</a:t>
            </a:r>
            <a:r>
              <a:rPr lang="sr-Cyrl-RS" sz="3200" b="1" dirty="0">
                <a:latin typeface="Times New Roman" panose="02020603050405020304" pitchFamily="18" charset="0"/>
                <a:cs typeface="Times New Roman" panose="02020603050405020304" pitchFamily="18" charset="0"/>
              </a:rPr>
              <a:t> и деформације</a:t>
            </a:r>
            <a:endParaRPr sz="3200" b="1" dirty="0">
              <a:latin typeface="Times New Roman" panose="02020603050405020304" pitchFamily="18" charset="0"/>
              <a:cs typeface="Times New Roman" panose="02020603050405020304" pitchFamily="18" charset="0"/>
            </a:endParaRPr>
          </a:p>
        </p:txBody>
      </p:sp>
      <p:sp>
        <p:nvSpPr>
          <p:cNvPr id="296" name="Google Shape;296;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sr-Cyrl-RS" sz="2200" dirty="0">
                <a:latin typeface="Times New Roman" panose="02020603050405020304" pitchFamily="18" charset="0"/>
                <a:ea typeface="Times New Roman"/>
                <a:cs typeface="Times New Roman" panose="02020603050405020304" pitchFamily="18" charset="0"/>
                <a:sym typeface="Times New Roman"/>
              </a:rPr>
              <a:t>Својство чврстих тела да се врате у првобитан облик после деловања спољашљих сила</a:t>
            </a:r>
            <a:endParaRPr sz="22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1000"/>
              </a:spcBef>
              <a:spcAft>
                <a:spcPts val="0"/>
              </a:spcAft>
              <a:buClr>
                <a:schemeClr val="dk1"/>
              </a:buClr>
              <a:buSzPts val="1800"/>
              <a:buChar char="•"/>
            </a:pPr>
            <a:r>
              <a:rPr lang="sr-Cyrl-RS" sz="2200" dirty="0">
                <a:latin typeface="Times New Roman" panose="02020603050405020304" pitchFamily="18" charset="0"/>
                <a:ea typeface="Times New Roman"/>
                <a:cs typeface="Times New Roman" panose="02020603050405020304" pitchFamily="18" charset="0"/>
                <a:sym typeface="Times New Roman"/>
              </a:rPr>
              <a:t>Тела која се врате у првобитан облик су еластична тела</a:t>
            </a:r>
            <a:endParaRPr sz="22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1000"/>
              </a:spcBef>
              <a:spcAft>
                <a:spcPts val="0"/>
              </a:spcAft>
              <a:buClr>
                <a:schemeClr val="dk1"/>
              </a:buClr>
              <a:buSzPts val="1800"/>
              <a:buChar char="•"/>
            </a:pPr>
            <a:r>
              <a:rPr lang="sr-Cyrl-RS" sz="2200" dirty="0">
                <a:latin typeface="Times New Roman" panose="02020603050405020304" pitchFamily="18" charset="0"/>
                <a:ea typeface="Times New Roman"/>
                <a:cs typeface="Times New Roman" panose="02020603050405020304" pitchFamily="18" charset="0"/>
                <a:sym typeface="Times New Roman"/>
              </a:rPr>
              <a:t>Тела која се не врате у првобитан облик после деловања спољашњих сила су нееластична тела</a:t>
            </a:r>
            <a:endParaRPr sz="22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1000"/>
              </a:spcBef>
              <a:spcAft>
                <a:spcPts val="0"/>
              </a:spcAft>
              <a:buClr>
                <a:schemeClr val="dk1"/>
              </a:buClr>
              <a:buSzPts val="1800"/>
              <a:buChar char="•"/>
            </a:pPr>
            <a:r>
              <a:rPr lang="sr-Cyrl-RS" sz="2200" dirty="0">
                <a:latin typeface="Times New Roman" panose="02020603050405020304" pitchFamily="18" charset="0"/>
                <a:ea typeface="Times New Roman"/>
                <a:cs typeface="Times New Roman" panose="02020603050405020304" pitchFamily="18" charset="0"/>
                <a:sym typeface="Times New Roman"/>
              </a:rPr>
              <a:t>Услед деловања спољашњих сила долази до деформација </a:t>
            </a:r>
            <a:r>
              <a:rPr lang="sr-Cyrl-RS" sz="2200" dirty="0">
                <a:latin typeface="Times New Roman"/>
                <a:ea typeface="Times New Roman"/>
                <a:cs typeface="Times New Roman"/>
                <a:sym typeface="Times New Roman"/>
              </a:rPr>
              <a:t>тела:        </a:t>
            </a:r>
          </a:p>
          <a:p>
            <a:pPr lvl="1">
              <a:spcBef>
                <a:spcPts val="1000"/>
              </a:spcBef>
              <a:buFont typeface="Wingdings" panose="05000000000000000000" pitchFamily="2" charset="2"/>
              <a:buChar char="ü"/>
            </a:pPr>
            <a:r>
              <a:rPr lang="sr-Cyrl-RS" sz="2000" dirty="0">
                <a:latin typeface="Times New Roman"/>
                <a:ea typeface="Times New Roman"/>
                <a:cs typeface="Times New Roman"/>
                <a:sym typeface="Times New Roman"/>
              </a:rPr>
              <a:t>истезање, </a:t>
            </a:r>
          </a:p>
          <a:p>
            <a:pPr lvl="1">
              <a:spcBef>
                <a:spcPts val="1000"/>
              </a:spcBef>
              <a:buFont typeface="Wingdings" panose="05000000000000000000" pitchFamily="2" charset="2"/>
              <a:buChar char="ü"/>
            </a:pPr>
            <a:r>
              <a:rPr lang="sr-Cyrl-RS" sz="2000" dirty="0">
                <a:latin typeface="Times New Roman"/>
                <a:ea typeface="Times New Roman"/>
                <a:cs typeface="Times New Roman"/>
                <a:sym typeface="Times New Roman"/>
              </a:rPr>
              <a:t>савијање, </a:t>
            </a:r>
          </a:p>
          <a:p>
            <a:pPr lvl="1">
              <a:spcBef>
                <a:spcPts val="1000"/>
              </a:spcBef>
              <a:buFont typeface="Wingdings" panose="05000000000000000000" pitchFamily="2" charset="2"/>
              <a:buChar char="ü"/>
            </a:pPr>
            <a:r>
              <a:rPr lang="sr-Cyrl-RS" sz="2000" dirty="0">
                <a:latin typeface="Times New Roman"/>
                <a:ea typeface="Times New Roman"/>
                <a:cs typeface="Times New Roman"/>
                <a:sym typeface="Times New Roman"/>
              </a:rPr>
              <a:t>сабијање и</a:t>
            </a:r>
          </a:p>
          <a:p>
            <a:pPr lvl="1">
              <a:spcBef>
                <a:spcPts val="1000"/>
              </a:spcBef>
              <a:buFont typeface="Wingdings" panose="05000000000000000000" pitchFamily="2" charset="2"/>
              <a:buChar char="ü"/>
            </a:pPr>
            <a:r>
              <a:rPr lang="sr-Cyrl-RS" sz="2000" dirty="0">
                <a:latin typeface="Times New Roman"/>
                <a:ea typeface="Times New Roman"/>
                <a:cs typeface="Times New Roman"/>
                <a:sym typeface="Times New Roman"/>
              </a:rPr>
              <a:t>увртање</a:t>
            </a:r>
            <a:endParaRPr sz="2000" dirty="0">
              <a:latin typeface="Times New Roman"/>
              <a:ea typeface="Times New Roman"/>
              <a:cs typeface="Times New Roman"/>
              <a:sym typeface="Times New Roman"/>
            </a:endParaRPr>
          </a:p>
        </p:txBody>
      </p:sp>
      <p:sp>
        <p:nvSpPr>
          <p:cNvPr id="297" name="Google Shape;29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title"/>
          </p:nvPr>
        </p:nvSpPr>
        <p:spPr>
          <a:xfrm>
            <a:off x="838200" y="365126"/>
            <a:ext cx="10515600" cy="899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Равнотежа</a:t>
            </a:r>
            <a:r>
              <a:rPr lang="sr-Cyrl-RS" sz="4000" dirty="0">
                <a:latin typeface="Times New Roman"/>
                <a:ea typeface="Times New Roman"/>
                <a:cs typeface="Times New Roman"/>
                <a:sym typeface="Times New Roman"/>
              </a:rPr>
              <a:t> </a:t>
            </a:r>
            <a:endParaRPr sz="4000" dirty="0">
              <a:latin typeface="Times New Roman"/>
              <a:ea typeface="Times New Roman"/>
              <a:cs typeface="Times New Roman"/>
              <a:sym typeface="Times New Roman"/>
            </a:endParaRPr>
          </a:p>
        </p:txBody>
      </p:sp>
      <p:sp>
        <p:nvSpPr>
          <p:cNvPr id="303" name="Google Shape;303;p42"/>
          <p:cNvSpPr txBox="1">
            <a:spLocks noGrp="1"/>
          </p:cNvSpPr>
          <p:nvPr>
            <p:ph type="body" idx="1"/>
          </p:nvPr>
        </p:nvSpPr>
        <p:spPr>
          <a:xfrm>
            <a:off x="647776" y="1817443"/>
            <a:ext cx="10546216" cy="3766493"/>
          </a:xfrm>
          <a:prstGeom prst="rect">
            <a:avLst/>
          </a:prstGeom>
          <a:noFill/>
          <a:ln>
            <a:noFill/>
          </a:ln>
        </p:spPr>
        <p:txBody>
          <a:bodyPr spcFirstLastPara="1" wrap="square" lIns="91425" tIns="45700" rIns="91425" bIns="45700" anchor="t" anchorCtr="0">
            <a:normAutofit/>
          </a:bodyPr>
          <a:lstStyle/>
          <a:p>
            <a:pPr marL="280988" indent="-171450" algn="just"/>
            <a:r>
              <a:rPr lang="sr-Cyrl-RS" sz="2200" dirty="0">
                <a:solidFill>
                  <a:srgbClr val="171616"/>
                </a:solidFill>
                <a:latin typeface="Times New Roman" panose="02020603050405020304" pitchFamily="18" charset="0"/>
                <a:ea typeface="Times New Roman"/>
                <a:cs typeface="Times New Roman" panose="02020603050405020304" pitchFamily="18" charset="0"/>
                <a:sym typeface="Times New Roman"/>
              </a:rPr>
              <a:t>Тело је у равнотежи када је резултујућа сила која на њега делује једнака нули.</a:t>
            </a:r>
            <a:endParaRPr sz="2200" dirty="0">
              <a:latin typeface="Times New Roman" panose="02020603050405020304" pitchFamily="18" charset="0"/>
              <a:cs typeface="Times New Roman" panose="02020603050405020304" pitchFamily="18" charset="0"/>
            </a:endParaRPr>
          </a:p>
          <a:p>
            <a:pPr marL="280988" indent="-171450" algn="just"/>
            <a:r>
              <a:rPr lang="sr-Cyrl-RS" sz="2200" dirty="0">
                <a:solidFill>
                  <a:srgbClr val="171616"/>
                </a:solidFill>
                <a:latin typeface="Times New Roman" panose="02020603050405020304" pitchFamily="18" charset="0"/>
                <a:ea typeface="Times New Roman"/>
                <a:cs typeface="Times New Roman" panose="02020603050405020304" pitchFamily="18" charset="0"/>
                <a:sym typeface="Times New Roman"/>
              </a:rPr>
              <a:t>Стабилна, лабилна, индиферентна равнотежа</a:t>
            </a:r>
            <a:endParaRPr sz="2200" dirty="0">
              <a:latin typeface="Times New Roman" panose="02020603050405020304" pitchFamily="18" charset="0"/>
              <a:cs typeface="Times New Roman" panose="02020603050405020304" pitchFamily="18" charset="0"/>
            </a:endParaRPr>
          </a:p>
          <a:p>
            <a:pPr marL="231775" lvl="0" indent="0" algn="just" rtl="0">
              <a:lnSpc>
                <a:spcPct val="90000"/>
              </a:lnSpc>
              <a:spcBef>
                <a:spcPts val="1000"/>
              </a:spcBef>
              <a:spcAft>
                <a:spcPts val="0"/>
              </a:spcAft>
              <a:buSzPts val="1800"/>
              <a:buNone/>
            </a:pPr>
            <a:r>
              <a:rPr lang="sr-Cyrl-RS" sz="2200" dirty="0">
                <a:solidFill>
                  <a:srgbClr val="171616"/>
                </a:solidFill>
                <a:latin typeface="Times New Roman" panose="02020603050405020304" pitchFamily="18" charset="0"/>
                <a:ea typeface="Times New Roman"/>
                <a:cs typeface="Times New Roman" panose="02020603050405020304" pitchFamily="18" charset="0"/>
                <a:sym typeface="Times New Roman"/>
              </a:rPr>
              <a:t>Стабилна равнотежа: тело када  се изведе из свог положаја поново се враћа у првобитан положај по престанку деловања спољашњег утицаја. Ослонац се налази изнад тежишта</a:t>
            </a:r>
            <a:endParaRPr sz="2200" dirty="0">
              <a:latin typeface="Times New Roman" panose="02020603050405020304" pitchFamily="18" charset="0"/>
              <a:cs typeface="Times New Roman" panose="02020603050405020304" pitchFamily="18" charset="0"/>
            </a:endParaRPr>
          </a:p>
          <a:p>
            <a:pPr marL="280988" lvl="0" indent="-171450" algn="just" rtl="0">
              <a:lnSpc>
                <a:spcPct val="90000"/>
              </a:lnSpc>
              <a:spcBef>
                <a:spcPts val="1000"/>
              </a:spcBef>
              <a:spcAft>
                <a:spcPts val="0"/>
              </a:spcAft>
              <a:buSzPts val="1800"/>
              <a:buNone/>
            </a:pPr>
            <a:r>
              <a:rPr lang="sr-Cyrl-RS" sz="2200" dirty="0">
                <a:solidFill>
                  <a:srgbClr val="171616"/>
                </a:solidFill>
                <a:latin typeface="Times New Roman" panose="02020603050405020304" pitchFamily="18" charset="0"/>
                <a:ea typeface="Times New Roman"/>
                <a:cs typeface="Times New Roman" panose="02020603050405020304" pitchFamily="18" charset="0"/>
                <a:sym typeface="Times New Roman"/>
              </a:rPr>
              <a:t>Чврсто тело не пада иако је подупрто у једној тачки тзв.тежиште тела.</a:t>
            </a:r>
            <a:endParaRPr sz="2200" dirty="0">
              <a:solidFill>
                <a:srgbClr val="171616"/>
              </a:solidFill>
              <a:latin typeface="Times New Roman" panose="02020603050405020304" pitchFamily="18" charset="0"/>
              <a:ea typeface="Times New Roman"/>
              <a:cs typeface="Times New Roman" panose="02020603050405020304" pitchFamily="18" charset="0"/>
              <a:sym typeface="Times New Roman"/>
            </a:endParaRPr>
          </a:p>
          <a:p>
            <a:pPr marL="280988" indent="-171450" algn="just"/>
            <a:r>
              <a:rPr lang="sr-Cyrl-RS" sz="2200" dirty="0">
                <a:solidFill>
                  <a:srgbClr val="171616"/>
                </a:solidFill>
                <a:latin typeface="Times New Roman" panose="02020603050405020304" pitchFamily="18" charset="0"/>
                <a:ea typeface="Times New Roman"/>
                <a:cs typeface="Times New Roman" panose="02020603050405020304" pitchFamily="18" charset="0"/>
                <a:sym typeface="Times New Roman"/>
              </a:rPr>
              <a:t>Код статичке равнотеже треба и одговарајући моменти сила да буду уравнотежени тј.резултујући момент сила да је једнак нули.</a:t>
            </a:r>
            <a:endParaRPr sz="2200" dirty="0">
              <a:latin typeface="Times New Roman" panose="02020603050405020304" pitchFamily="18" charset="0"/>
              <a:cs typeface="Times New Roman" panose="02020603050405020304" pitchFamily="18" charset="0"/>
            </a:endParaRPr>
          </a:p>
          <a:p>
            <a:pPr marL="114300" lvl="0" indent="0" algn="just" rtl="0">
              <a:lnSpc>
                <a:spcPct val="90000"/>
              </a:lnSpc>
              <a:spcBef>
                <a:spcPts val="1000"/>
              </a:spcBef>
              <a:spcAft>
                <a:spcPts val="0"/>
              </a:spcAft>
              <a:buSzPts val="1800"/>
              <a:buNone/>
            </a:pPr>
            <a:endParaRPr sz="2200" dirty="0">
              <a:solidFill>
                <a:srgbClr val="373737"/>
              </a:solidFill>
              <a:latin typeface="Helvetica Neue"/>
              <a:ea typeface="Helvetica Neue"/>
              <a:cs typeface="Helvetica Neue"/>
              <a:sym typeface="Helvetica Neue"/>
            </a:endParaRPr>
          </a:p>
          <a:p>
            <a:pPr marL="114300" lvl="0" indent="0" algn="l" rtl="0">
              <a:lnSpc>
                <a:spcPct val="90000"/>
              </a:lnSpc>
              <a:spcBef>
                <a:spcPts val="1000"/>
              </a:spcBef>
              <a:spcAft>
                <a:spcPts val="0"/>
              </a:spcAft>
              <a:buSzPts val="1800"/>
              <a:buNone/>
            </a:pPr>
            <a:endParaRPr sz="2200" dirty="0">
              <a:solidFill>
                <a:srgbClr val="373737"/>
              </a:solidFill>
              <a:latin typeface="Helvetica Neue"/>
              <a:ea typeface="Helvetica Neue"/>
              <a:cs typeface="Helvetica Neue"/>
              <a:sym typeface="Helvetica Neue"/>
            </a:endParaRPr>
          </a:p>
          <a:p>
            <a:pPr marL="114300" lvl="0" indent="0" algn="l" rtl="0">
              <a:lnSpc>
                <a:spcPct val="90000"/>
              </a:lnSpc>
              <a:spcBef>
                <a:spcPts val="1000"/>
              </a:spcBef>
              <a:spcAft>
                <a:spcPts val="0"/>
              </a:spcAft>
              <a:buSzPts val="1800"/>
              <a:buNone/>
            </a:pPr>
            <a:endParaRPr sz="2200" dirty="0"/>
          </a:p>
        </p:txBody>
      </p:sp>
      <p:sp>
        <p:nvSpPr>
          <p:cNvPr id="304" name="Google Shape;30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3"/>
          <p:cNvSpPr txBox="1">
            <a:spLocks noGrp="1"/>
          </p:cNvSpPr>
          <p:nvPr>
            <p:ph type="title"/>
          </p:nvPr>
        </p:nvSpPr>
        <p:spPr>
          <a:xfrm>
            <a:off x="838200" y="306795"/>
            <a:ext cx="10515600" cy="9245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sr-Cyrl-RS" sz="3200" b="1" dirty="0">
                <a:latin typeface="Times New Roman"/>
                <a:ea typeface="Times New Roman"/>
                <a:cs typeface="Times New Roman"/>
                <a:sym typeface="Times New Roman"/>
              </a:rPr>
              <a:t>Тежиште</a:t>
            </a:r>
            <a:endParaRPr sz="3600" b="1" dirty="0">
              <a:latin typeface="Times New Roman"/>
              <a:ea typeface="Times New Roman"/>
              <a:cs typeface="Times New Roman"/>
              <a:sym typeface="Times New Roman"/>
            </a:endParaRPr>
          </a:p>
        </p:txBody>
      </p:sp>
      <p:sp>
        <p:nvSpPr>
          <p:cNvPr id="310" name="Google Shape;310;p43"/>
          <p:cNvSpPr txBox="1">
            <a:spLocks noGrp="1"/>
          </p:cNvSpPr>
          <p:nvPr>
            <p:ph type="body" idx="1"/>
          </p:nvPr>
        </p:nvSpPr>
        <p:spPr>
          <a:xfrm>
            <a:off x="823245" y="1629015"/>
            <a:ext cx="10515600" cy="4843735"/>
          </a:xfrm>
          <a:prstGeom prst="rect">
            <a:avLst/>
          </a:prstGeom>
          <a:noFill/>
          <a:ln>
            <a:noFill/>
          </a:ln>
        </p:spPr>
        <p:txBody>
          <a:bodyPr spcFirstLastPara="1" wrap="square" lIns="91425" tIns="45700" rIns="91425" bIns="45700" anchor="t" anchorCtr="0">
            <a:normAutofit/>
          </a:bodyPr>
          <a:lstStyle/>
          <a:p>
            <a:pPr marL="457200" lvl="0" indent="-342900" algn="just" rtl="0">
              <a:lnSpc>
                <a:spcPct val="90000"/>
              </a:lnSpc>
              <a:spcBef>
                <a:spcPts val="1000"/>
              </a:spcBef>
              <a:spcAft>
                <a:spcPts val="0"/>
              </a:spcAft>
              <a:buClr>
                <a:schemeClr val="dk1"/>
              </a:buClr>
              <a:buSzPts val="1800"/>
              <a:buChar char="•"/>
            </a:pPr>
            <a:r>
              <a:rPr lang="sr-Cyrl-RS" sz="2200" dirty="0">
                <a:latin typeface="Times New Roman"/>
                <a:ea typeface="Times New Roman"/>
                <a:cs typeface="Times New Roman"/>
                <a:sym typeface="Times New Roman"/>
              </a:rPr>
              <a:t>Чврсто тело не пада иако је подупрто у једној тачки тзв.тежиште тела.</a:t>
            </a:r>
            <a:endParaRPr sz="2200" dirty="0"/>
          </a:p>
          <a:p>
            <a:pPr marL="457200" lvl="0" indent="-342900" algn="just" rtl="0">
              <a:lnSpc>
                <a:spcPct val="90000"/>
              </a:lnSpc>
              <a:spcBef>
                <a:spcPts val="1000"/>
              </a:spcBef>
              <a:spcAft>
                <a:spcPts val="0"/>
              </a:spcAft>
              <a:buClr>
                <a:schemeClr val="dk1"/>
              </a:buClr>
              <a:buSzPts val="1800"/>
              <a:buChar char="•"/>
            </a:pPr>
            <a:r>
              <a:rPr lang="sr-Cyrl-RS" sz="2200" dirty="0">
                <a:latin typeface="Times New Roman"/>
                <a:ea typeface="Times New Roman"/>
                <a:cs typeface="Times New Roman"/>
                <a:sym typeface="Times New Roman"/>
              </a:rPr>
              <a:t>Тежиште тела је нападна тачка Земљине теже</a:t>
            </a:r>
            <a:endParaRPr sz="2200" dirty="0"/>
          </a:p>
          <a:p>
            <a:pPr marL="457200" lvl="0" indent="-342900" algn="just" rtl="0">
              <a:lnSpc>
                <a:spcPct val="90000"/>
              </a:lnSpc>
              <a:spcBef>
                <a:spcPts val="1000"/>
              </a:spcBef>
              <a:spcAft>
                <a:spcPts val="0"/>
              </a:spcAft>
              <a:buClr>
                <a:schemeClr val="dk1"/>
              </a:buClr>
              <a:buSzPts val="1800"/>
              <a:buChar char="•"/>
            </a:pPr>
            <a:r>
              <a:rPr lang="sr-Cyrl-RS" sz="2200" i="0" dirty="0">
                <a:solidFill>
                  <a:srgbClr val="373737"/>
                </a:solidFill>
                <a:latin typeface="Times New Roman"/>
                <a:ea typeface="Times New Roman"/>
                <a:cs typeface="Times New Roman"/>
                <a:sym typeface="Times New Roman"/>
              </a:rPr>
              <a:t>Под дејством силе Земљине теже тело тежи да заузме положај да му је тежиште што ниже</a:t>
            </a:r>
            <a:endParaRPr sz="2200" dirty="0">
              <a:latin typeface="Times New Roman"/>
              <a:ea typeface="Times New Roman"/>
              <a:cs typeface="Times New Roman"/>
              <a:sym typeface="Times New Roman"/>
            </a:endParaRPr>
          </a:p>
        </p:txBody>
      </p:sp>
      <p:pic>
        <p:nvPicPr>
          <p:cNvPr id="311" name="Google Shape;311;p43"/>
          <p:cNvPicPr preferRelativeResize="0"/>
          <p:nvPr/>
        </p:nvPicPr>
        <p:blipFill rotWithShape="1">
          <a:blip r:embed="rId3">
            <a:alphaModFix/>
          </a:blip>
          <a:srcRect/>
          <a:stretch/>
        </p:blipFill>
        <p:spPr>
          <a:xfrm>
            <a:off x="1656582" y="3258291"/>
            <a:ext cx="3672408" cy="2328363"/>
          </a:xfrm>
          <a:prstGeom prst="rect">
            <a:avLst/>
          </a:prstGeom>
          <a:noFill/>
          <a:ln>
            <a:noFill/>
          </a:ln>
        </p:spPr>
      </p:pic>
      <p:pic>
        <p:nvPicPr>
          <p:cNvPr id="312" name="Google Shape;312;p43"/>
          <p:cNvPicPr preferRelativeResize="0"/>
          <p:nvPr/>
        </p:nvPicPr>
        <p:blipFill rotWithShape="1">
          <a:blip r:embed="rId4">
            <a:alphaModFix/>
          </a:blip>
          <a:srcRect l="13254" t="17659" r="17416" b="10872"/>
          <a:stretch/>
        </p:blipFill>
        <p:spPr>
          <a:xfrm>
            <a:off x="6162327" y="3565736"/>
            <a:ext cx="4896545" cy="2020918"/>
          </a:xfrm>
          <a:prstGeom prst="rect">
            <a:avLst/>
          </a:prstGeom>
          <a:noFill/>
          <a:ln>
            <a:noFill/>
          </a:ln>
        </p:spPr>
      </p:pic>
      <p:sp>
        <p:nvSpPr>
          <p:cNvPr id="313" name="Google Shape;31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838200" y="365126"/>
            <a:ext cx="10515600" cy="74190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panose="02020603050405020304" pitchFamily="18" charset="0"/>
                <a:cs typeface="Times New Roman" panose="02020603050405020304" pitchFamily="18" charset="0"/>
              </a:rPr>
              <a:t>                    </a:t>
            </a:r>
            <a:br>
              <a:rPr lang="sr-Cyrl-RS" sz="3200" b="1" dirty="0">
                <a:latin typeface="Times New Roman" panose="02020603050405020304" pitchFamily="18" charset="0"/>
                <a:cs typeface="Times New Roman" panose="02020603050405020304" pitchFamily="18" charset="0"/>
              </a:rPr>
            </a:br>
            <a:r>
              <a:rPr lang="sr-Cyrl-RS" sz="3200" b="1" dirty="0">
                <a:latin typeface="Times New Roman" panose="02020603050405020304" pitchFamily="18" charset="0"/>
                <a:ea typeface="Times New Roman"/>
                <a:cs typeface="Times New Roman" panose="02020603050405020304" pitchFamily="18" charset="0"/>
                <a:sym typeface="Times New Roman"/>
              </a:rPr>
              <a:t>Шумарски полигон </a:t>
            </a:r>
            <a:br>
              <a:rPr lang="sr-Cyrl-RS" sz="3200" b="1" dirty="0">
                <a:latin typeface="Times New Roman" panose="02020603050405020304" pitchFamily="18" charset="0"/>
                <a:cs typeface="Times New Roman" panose="02020603050405020304" pitchFamily="18" charset="0"/>
              </a:rPr>
            </a:br>
            <a:endParaRPr sz="3200" b="1" dirty="0">
              <a:latin typeface="Times New Roman" panose="02020603050405020304" pitchFamily="18" charset="0"/>
              <a:cs typeface="Times New Roman" panose="02020603050405020304" pitchFamily="18" charset="0"/>
            </a:endParaRPr>
          </a:p>
        </p:txBody>
      </p:sp>
      <p:pic>
        <p:nvPicPr>
          <p:cNvPr id="319" name="Google Shape;319;p44"/>
          <p:cNvPicPr preferRelativeResize="0">
            <a:picLocks noGrp="1"/>
          </p:cNvPicPr>
          <p:nvPr>
            <p:ph type="body" idx="1"/>
          </p:nvPr>
        </p:nvPicPr>
        <p:blipFill rotWithShape="1">
          <a:blip r:embed="rId3">
            <a:alphaModFix/>
          </a:blip>
          <a:srcRect/>
          <a:stretch/>
        </p:blipFill>
        <p:spPr>
          <a:xfrm>
            <a:off x="4987291" y="956617"/>
            <a:ext cx="3733038" cy="33950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20" name="Google Shape;320;p44"/>
          <p:cNvPicPr preferRelativeResize="0"/>
          <p:nvPr/>
        </p:nvPicPr>
        <p:blipFill rotWithShape="1">
          <a:blip r:embed="rId4">
            <a:alphaModFix/>
          </a:blip>
          <a:srcRect/>
          <a:stretch/>
        </p:blipFill>
        <p:spPr>
          <a:xfrm>
            <a:off x="422910" y="1107027"/>
            <a:ext cx="4039362" cy="32089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21" name="Google Shape;321;p44"/>
          <p:cNvPicPr preferRelativeResize="0"/>
          <p:nvPr/>
        </p:nvPicPr>
        <p:blipFill rotWithShape="1">
          <a:blip r:embed="rId5">
            <a:alphaModFix/>
          </a:blip>
          <a:srcRect/>
          <a:stretch/>
        </p:blipFill>
        <p:spPr>
          <a:xfrm>
            <a:off x="9245348" y="841927"/>
            <a:ext cx="2430065" cy="35887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22" name="Google Shape;322;p44"/>
          <p:cNvSpPr txBox="1"/>
          <p:nvPr/>
        </p:nvSpPr>
        <p:spPr>
          <a:xfrm>
            <a:off x="268224" y="4545349"/>
            <a:ext cx="11655552" cy="17235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sr-Cyrl-RS" sz="22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После обиласка Авалског торња  ишли смо на ручак . А  потом смо наишли на овај шумски полигон који је био веома занимљив. Тестирао нас је колико смо физички способни и шта све  можемо да урадимо (нисмо се баш прославили ).</a:t>
            </a:r>
            <a:endParaRPr lang="en-US" sz="22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2400"/>
              <a:buFont typeface="Arial"/>
              <a:buNone/>
            </a:pPr>
            <a:endParaRPr lang="en-US" sz="22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lnSpc>
                <a:spcPct val="100000"/>
              </a:lnSpc>
              <a:spcBef>
                <a:spcPts val="0"/>
              </a:spcBef>
              <a:spcAft>
                <a:spcPts val="0"/>
              </a:spcAft>
              <a:buClr>
                <a:srgbClr val="000000"/>
              </a:buClr>
              <a:buSzPts val="2400"/>
              <a:buFont typeface="Arial"/>
              <a:buNone/>
            </a:pPr>
            <a:r>
              <a:rPr lang="sr-Cyrl-RS" sz="1800" b="0" i="0" u="none" strike="noStrike" cap="none" dirty="0">
                <a:solidFill>
                  <a:srgbClr val="FFFFFF"/>
                </a:solidFill>
                <a:latin typeface="Times New Roman" panose="02020603050405020304" pitchFamily="18" charset="0"/>
                <a:ea typeface="Times New Roman"/>
                <a:cs typeface="Times New Roman" panose="02020603050405020304" pitchFamily="18" charset="0"/>
                <a:sym typeface="Times New Roman"/>
              </a:rPr>
              <a:t> </a:t>
            </a:r>
            <a:endParaRPr sz="1400" b="0"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sp>
        <p:nvSpPr>
          <p:cNvPr id="323" name="Google Shape;32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Times New Roman"/>
              <a:buNone/>
            </a:pPr>
            <a:r>
              <a:rPr lang="sr-Cyrl-RS" sz="4000" b="1">
                <a:latin typeface="Times New Roman"/>
                <a:ea typeface="Times New Roman"/>
                <a:cs typeface="Times New Roman"/>
                <a:sym typeface="Times New Roman"/>
              </a:rPr>
              <a:t>          </a:t>
            </a:r>
            <a:endParaRPr sz="4000" b="1">
              <a:latin typeface="Times New Roman"/>
              <a:ea typeface="Times New Roman"/>
              <a:cs typeface="Times New Roman"/>
              <a:sym typeface="Times New Roman"/>
            </a:endParaRPr>
          </a:p>
        </p:txBody>
      </p:sp>
      <p:sp>
        <p:nvSpPr>
          <p:cNvPr id="329" name="Google Shape;329;p45"/>
          <p:cNvSpPr txBox="1">
            <a:spLocks noGrp="1"/>
          </p:cNvSpPr>
          <p:nvPr>
            <p:ph type="body" idx="1"/>
          </p:nvPr>
        </p:nvSpPr>
        <p:spPr>
          <a:xfrm>
            <a:off x="488732" y="597635"/>
            <a:ext cx="4363684" cy="18157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sr-Cyrl-RS" sz="3200" b="1" dirty="0">
                <a:latin typeface="Times New Roman" panose="02020603050405020304" pitchFamily="18" charset="0"/>
                <a:ea typeface="Times New Roman"/>
                <a:cs typeface="Times New Roman" panose="02020603050405020304" pitchFamily="18" charset="0"/>
                <a:sym typeface="Times New Roman"/>
              </a:rPr>
              <a:t>ДРУЖЕЊЕ</a:t>
            </a:r>
            <a:endParaRPr sz="3200" b="1" dirty="0">
              <a:latin typeface="Times New Roman" panose="02020603050405020304" pitchFamily="18" charset="0"/>
              <a:cs typeface="Times New Roman" panose="02020603050405020304" pitchFamily="18" charset="0"/>
            </a:endParaRPr>
          </a:p>
          <a:p>
            <a:pPr marL="0" lvl="0" indent="0" algn="l" rtl="0">
              <a:lnSpc>
                <a:spcPct val="90000"/>
              </a:lnSpc>
              <a:spcBef>
                <a:spcPts val="1000"/>
              </a:spcBef>
              <a:spcAft>
                <a:spcPts val="0"/>
              </a:spcAft>
              <a:buClr>
                <a:schemeClr val="dk1"/>
              </a:buClr>
              <a:buSzPts val="2800"/>
              <a:buNone/>
            </a:pPr>
            <a:r>
              <a:rPr lang="sr-Cyrl-RS" sz="3200" b="1" dirty="0">
                <a:latin typeface="Times New Roman" panose="02020603050405020304" pitchFamily="18" charset="0"/>
                <a:ea typeface="Times New Roman"/>
                <a:cs typeface="Times New Roman" panose="02020603050405020304" pitchFamily="18" charset="0"/>
                <a:sym typeface="Times New Roman"/>
              </a:rPr>
              <a:t>ТОЛЕРАНЦИЈА</a:t>
            </a:r>
            <a:endParaRPr sz="3200" b="1" dirty="0">
              <a:latin typeface="Times New Roman" panose="02020603050405020304" pitchFamily="18" charset="0"/>
              <a:cs typeface="Times New Roman" panose="02020603050405020304" pitchFamily="18" charset="0"/>
            </a:endParaRPr>
          </a:p>
          <a:p>
            <a:pPr marL="0" lvl="0" indent="0" algn="l" rtl="0">
              <a:lnSpc>
                <a:spcPct val="90000"/>
              </a:lnSpc>
              <a:spcBef>
                <a:spcPts val="1000"/>
              </a:spcBef>
              <a:spcAft>
                <a:spcPts val="0"/>
              </a:spcAft>
              <a:buClr>
                <a:schemeClr val="dk1"/>
              </a:buClr>
              <a:buSzPts val="2800"/>
              <a:buNone/>
            </a:pPr>
            <a:r>
              <a:rPr lang="sr-Cyrl-RS" sz="3200" b="1" dirty="0">
                <a:latin typeface="Times New Roman" panose="02020603050405020304" pitchFamily="18" charset="0"/>
                <a:ea typeface="Times New Roman"/>
                <a:cs typeface="Times New Roman" panose="02020603050405020304" pitchFamily="18" charset="0"/>
                <a:sym typeface="Times New Roman"/>
              </a:rPr>
              <a:t>СОЛИДАРНОСТ</a:t>
            </a:r>
            <a:endParaRPr sz="3200" b="1" dirty="0">
              <a:latin typeface="Times New Roman" panose="02020603050405020304" pitchFamily="18" charset="0"/>
              <a:ea typeface="Times New Roman"/>
              <a:cs typeface="Times New Roman" panose="02020603050405020304" pitchFamily="18" charset="0"/>
              <a:sym typeface="Times New Roman"/>
            </a:endParaRPr>
          </a:p>
        </p:txBody>
      </p:sp>
      <p:pic>
        <p:nvPicPr>
          <p:cNvPr id="330" name="Google Shape;330;p45"/>
          <p:cNvPicPr preferRelativeResize="0"/>
          <p:nvPr/>
        </p:nvPicPr>
        <p:blipFill rotWithShape="1">
          <a:blip r:embed="rId3">
            <a:alphaModFix/>
          </a:blip>
          <a:srcRect/>
          <a:stretch/>
        </p:blipFill>
        <p:spPr>
          <a:xfrm>
            <a:off x="5201884" y="695171"/>
            <a:ext cx="5401056" cy="5132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31" name="Google Shape;331;p45"/>
          <p:cNvSpPr txBox="1"/>
          <p:nvPr/>
        </p:nvSpPr>
        <p:spPr>
          <a:xfrm>
            <a:off x="488732" y="2890406"/>
            <a:ext cx="4241764" cy="18363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sr-Cyrl-RS" sz="2200" b="0" i="0" u="none" strike="noStrike" cap="none" dirty="0">
                <a:solidFill>
                  <a:srgbClr val="000000"/>
                </a:solidFill>
                <a:latin typeface="Times New Roman"/>
                <a:ea typeface="Times New Roman"/>
                <a:cs typeface="Times New Roman"/>
                <a:sym typeface="Times New Roman"/>
              </a:rPr>
              <a:t>Ово је слика која показује како</a:t>
            </a:r>
            <a:endParaRPr sz="22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100"/>
              </a:spcBef>
              <a:spcAft>
                <a:spcPts val="0"/>
              </a:spcAft>
              <a:buClr>
                <a:srgbClr val="000000"/>
              </a:buClr>
              <a:buSzPts val="2000"/>
              <a:buFont typeface="Arial"/>
              <a:buNone/>
            </a:pPr>
            <a:r>
              <a:rPr lang="sr-Cyrl-RS" sz="2200" b="0" i="0" u="none" strike="noStrike" cap="none" dirty="0">
                <a:solidFill>
                  <a:srgbClr val="000000"/>
                </a:solidFill>
                <a:latin typeface="Times New Roman"/>
                <a:ea typeface="Times New Roman"/>
                <a:cs typeface="Times New Roman"/>
                <a:sym typeface="Times New Roman"/>
              </a:rPr>
              <a:t>се после пута и  обиласка</a:t>
            </a:r>
            <a:r>
              <a:rPr lang="sr-Cyrl-RS" sz="2200" dirty="0">
                <a:latin typeface="Times New Roman"/>
                <a:ea typeface="Times New Roman"/>
                <a:cs typeface="Times New Roman"/>
                <a:sym typeface="Times New Roman"/>
              </a:rPr>
              <a:t> </a:t>
            </a:r>
            <a:r>
              <a:rPr lang="sr-Cyrl-RS" sz="2200" b="0" i="0" u="none" strike="noStrike" cap="none" dirty="0">
                <a:solidFill>
                  <a:srgbClr val="000000"/>
                </a:solidFill>
                <a:latin typeface="Times New Roman"/>
                <a:ea typeface="Times New Roman"/>
                <a:cs typeface="Times New Roman"/>
                <a:sym typeface="Times New Roman"/>
              </a:rPr>
              <a:t>Авалског торња сви друже и</a:t>
            </a:r>
            <a:endParaRPr sz="22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100"/>
              </a:spcBef>
              <a:spcAft>
                <a:spcPts val="0"/>
              </a:spcAft>
              <a:buClr>
                <a:srgbClr val="000000"/>
              </a:buClr>
              <a:buSzPts val="2000"/>
              <a:buFont typeface="Arial"/>
              <a:buNone/>
            </a:pPr>
            <a:r>
              <a:rPr lang="sr-Cyrl-RS" sz="2200" b="0" i="0" u="none" strike="noStrike" cap="none" dirty="0">
                <a:solidFill>
                  <a:srgbClr val="000000"/>
                </a:solidFill>
                <a:latin typeface="Times New Roman"/>
                <a:ea typeface="Times New Roman"/>
                <a:cs typeface="Times New Roman"/>
                <a:sym typeface="Times New Roman"/>
              </a:rPr>
              <a:t>забављају или причају једни са</a:t>
            </a:r>
            <a:endParaRPr sz="22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100"/>
              </a:spcBef>
              <a:spcAft>
                <a:spcPts val="100"/>
              </a:spcAft>
              <a:buClr>
                <a:srgbClr val="000000"/>
              </a:buClr>
              <a:buSzPts val="2000"/>
              <a:buFont typeface="Arial"/>
              <a:buNone/>
            </a:pPr>
            <a:r>
              <a:rPr lang="sr-Cyrl-RS" sz="2200" b="0" i="0" u="none" strike="noStrike" cap="none" dirty="0">
                <a:solidFill>
                  <a:srgbClr val="000000"/>
                </a:solidFill>
                <a:latin typeface="Times New Roman"/>
                <a:ea typeface="Times New Roman"/>
                <a:cs typeface="Times New Roman"/>
                <a:sym typeface="Times New Roman"/>
              </a:rPr>
              <a:t>другима без утицаја екрана.</a:t>
            </a:r>
            <a:endParaRPr sz="2200" b="0" i="0" u="none" strike="noStrike" cap="none" dirty="0">
              <a:solidFill>
                <a:srgbClr val="000000"/>
              </a:solidFill>
              <a:sym typeface="Arial"/>
            </a:endParaRPr>
          </a:p>
        </p:txBody>
      </p:sp>
      <p:sp>
        <p:nvSpPr>
          <p:cNvPr id="332" name="Google Shape;33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478706" y="232503"/>
            <a:ext cx="5158289" cy="9358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ct val="111111"/>
              <a:buFont typeface="Calibri"/>
              <a:buNone/>
            </a:pPr>
            <a:r>
              <a:rPr lang="sr-Cyrl-RS" sz="3200" b="1" dirty="0">
                <a:latin typeface="Times New Roman" panose="02020603050405020304" pitchFamily="18" charset="0"/>
                <a:cs typeface="Times New Roman" panose="02020603050405020304" pitchFamily="18" charset="0"/>
              </a:rPr>
              <a:t> </a:t>
            </a:r>
            <a:br>
              <a:rPr lang="sr-Cyrl-RS" sz="3200" b="1" dirty="0">
                <a:latin typeface="Times New Roman" panose="02020603050405020304" pitchFamily="18" charset="0"/>
                <a:cs typeface="Times New Roman" panose="02020603050405020304" pitchFamily="18" charset="0"/>
              </a:rPr>
            </a:br>
            <a:r>
              <a:rPr lang="sr-Cyrl-RS" sz="3200" b="1" dirty="0">
                <a:latin typeface="Times New Roman" panose="02020603050405020304" pitchFamily="18" charset="0"/>
                <a:cs typeface="Times New Roman" panose="02020603050405020304" pitchFamily="18" charset="0"/>
              </a:rPr>
              <a:t>АВАЛСКИ ТОРАЊ</a:t>
            </a:r>
            <a:br>
              <a:rPr lang="sr-Cyrl-RS" sz="3200" b="1" dirty="0">
                <a:latin typeface="Times New Roman" panose="02020603050405020304" pitchFamily="18" charset="0"/>
                <a:cs typeface="Times New Roman" panose="02020603050405020304" pitchFamily="18" charset="0"/>
              </a:rPr>
            </a:br>
            <a:endParaRPr sz="3200" b="1" dirty="0">
              <a:latin typeface="Times New Roman" panose="02020603050405020304" pitchFamily="18" charset="0"/>
              <a:cs typeface="Times New Roman" panose="02020603050405020304" pitchFamily="18" charset="0"/>
            </a:endParaRPr>
          </a:p>
        </p:txBody>
      </p:sp>
      <p:sp>
        <p:nvSpPr>
          <p:cNvPr id="339" name="Google Shape;339;p46"/>
          <p:cNvSpPr txBox="1">
            <a:spLocks noGrp="1"/>
          </p:cNvSpPr>
          <p:nvPr>
            <p:ph type="body" idx="1"/>
          </p:nvPr>
        </p:nvSpPr>
        <p:spPr>
          <a:xfrm>
            <a:off x="655373" y="1042898"/>
            <a:ext cx="4804954" cy="3868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sr-Cyrl-RS" sz="2400" b="1" dirty="0">
                <a:latin typeface="Times New Roman"/>
                <a:ea typeface="Times New Roman"/>
                <a:cs typeface="Times New Roman"/>
                <a:sym typeface="Times New Roman"/>
              </a:rPr>
              <a:t>Прича о настајању торња</a:t>
            </a:r>
            <a:endParaRPr sz="2400" b="1" dirty="0">
              <a:latin typeface="Times New Roman"/>
              <a:ea typeface="Times New Roman"/>
              <a:cs typeface="Times New Roman"/>
              <a:sym typeface="Times New Roman"/>
            </a:endParaRPr>
          </a:p>
        </p:txBody>
      </p:sp>
      <p:pic>
        <p:nvPicPr>
          <p:cNvPr id="340" name="Google Shape;340;p46"/>
          <p:cNvPicPr preferRelativeResize="0"/>
          <p:nvPr/>
        </p:nvPicPr>
        <p:blipFill rotWithShape="1">
          <a:blip r:embed="rId3">
            <a:alphaModFix/>
          </a:blip>
          <a:srcRect/>
          <a:stretch/>
        </p:blipFill>
        <p:spPr>
          <a:xfrm>
            <a:off x="6939390" y="3737883"/>
            <a:ext cx="4642544" cy="2733560"/>
          </a:xfrm>
          <a:prstGeom prst="rect">
            <a:avLst/>
          </a:prstGeom>
          <a:ln>
            <a:noFill/>
          </a:ln>
          <a:effectLst>
            <a:softEdge rad="112500"/>
          </a:effectLst>
        </p:spPr>
      </p:pic>
      <p:pic>
        <p:nvPicPr>
          <p:cNvPr id="341" name="Google Shape;341;p46"/>
          <p:cNvPicPr preferRelativeResize="0"/>
          <p:nvPr/>
        </p:nvPicPr>
        <p:blipFill rotWithShape="1">
          <a:blip r:embed="rId4">
            <a:alphaModFix/>
          </a:blip>
          <a:srcRect/>
          <a:stretch/>
        </p:blipFill>
        <p:spPr>
          <a:xfrm>
            <a:off x="9260662" y="504497"/>
            <a:ext cx="2311229" cy="3233386"/>
          </a:xfrm>
          <a:prstGeom prst="rect">
            <a:avLst/>
          </a:prstGeom>
          <a:ln>
            <a:noFill/>
          </a:ln>
          <a:effectLst>
            <a:softEdge rad="112500"/>
          </a:effectLst>
        </p:spPr>
      </p:pic>
      <p:sp>
        <p:nvSpPr>
          <p:cNvPr id="342" name="Google Shape;342;p46"/>
          <p:cNvSpPr txBox="1"/>
          <p:nvPr/>
        </p:nvSpPr>
        <p:spPr>
          <a:xfrm>
            <a:off x="261164" y="1550869"/>
            <a:ext cx="6127444" cy="517060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sr-Cyrl-RS" sz="2200" b="0" i="0" u="none" strike="noStrike" cap="none" dirty="0">
                <a:solidFill>
                  <a:srgbClr val="000000"/>
                </a:solidFill>
                <a:latin typeface="Times New Roman"/>
                <a:ea typeface="Times New Roman"/>
                <a:cs typeface="Times New Roman"/>
                <a:sym typeface="Times New Roman"/>
              </a:rPr>
              <a:t>Први торањ je пуштен у рад 1965. Срушен је у НАТО бомбардовању СР Југославије 29. априла 1999. Након обнове која је трајала три године, Авалски торањ је  поново отворен. Први торањ је б</a:t>
            </a:r>
            <a:r>
              <a:rPr lang="sr-Cyrl-RS" sz="2200" b="0" i="0" u="none" strike="noStrike" cap="none" dirty="0">
                <a:solidFill>
                  <a:schemeClr val="dk1"/>
                </a:solidFill>
                <a:latin typeface="Times New Roman"/>
                <a:ea typeface="Times New Roman"/>
                <a:cs typeface="Times New Roman"/>
                <a:sym typeface="Times New Roman"/>
              </a:rPr>
              <a:t>ио висок 202,87 метара, а садашњи је висок 204,68 метара. </a:t>
            </a:r>
          </a:p>
          <a:p>
            <a:pPr marL="0" marR="0" lvl="0" indent="0" algn="just" rtl="0">
              <a:lnSpc>
                <a:spcPct val="100000"/>
              </a:lnSpc>
              <a:spcBef>
                <a:spcPts val="0"/>
              </a:spcBef>
              <a:spcAft>
                <a:spcPts val="0"/>
              </a:spcAft>
              <a:buClr>
                <a:srgbClr val="000000"/>
              </a:buClr>
              <a:buSzPts val="2000"/>
              <a:buFont typeface="Arial"/>
              <a:buNone/>
            </a:pPr>
            <a:endParaRPr lang="sr-Cyrl-RS" sz="2200"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r>
              <a:rPr lang="sr-Cyrl-RS" sz="2200" b="0" i="0" u="none" strike="noStrike" cap="none" dirty="0">
                <a:solidFill>
                  <a:schemeClr val="dk1"/>
                </a:solidFill>
                <a:latin typeface="Times New Roman"/>
                <a:ea typeface="Times New Roman"/>
                <a:cs typeface="Times New Roman"/>
                <a:sym typeface="Times New Roman"/>
              </a:rPr>
              <a:t>Стари торањ је р</a:t>
            </a:r>
            <a:r>
              <a:rPr lang="sr-Cyrl-RS" sz="2200" b="0" i="0" u="none" strike="noStrike" cap="none" dirty="0">
                <a:solidFill>
                  <a:srgbClr val="000000"/>
                </a:solidFill>
                <a:latin typeface="Times New Roman"/>
                <a:ea typeface="Times New Roman"/>
                <a:cs typeface="Times New Roman"/>
                <a:sym typeface="Times New Roman"/>
              </a:rPr>
              <a:t>емек-дело архитектуре, једини торањ на свету који је за пресек имао једнакостранични троугао који је симболисао српски троножац за седење.  Пројектовали су га архитекте Угљеша Богуновић и Слободан Јањић, као и конструктор, академик Милан Крстић. Изградња торња била је поверена грађевинском предузећу „Рад“ из Београда. </a:t>
            </a:r>
            <a:endParaRPr sz="2200" b="0" i="0" u="none" strike="noStrike" cap="none" dirty="0">
              <a:solidFill>
                <a:schemeClr val="dk1"/>
              </a:solidFill>
              <a:latin typeface="Times New Roman"/>
              <a:ea typeface="Times New Roman"/>
              <a:cs typeface="Times New Roman"/>
              <a:sym typeface="Times New Roman"/>
            </a:endParaRPr>
          </a:p>
        </p:txBody>
      </p:sp>
      <p:pic>
        <p:nvPicPr>
          <p:cNvPr id="343" name="Google Shape;343;p46"/>
          <p:cNvPicPr preferRelativeResize="0"/>
          <p:nvPr/>
        </p:nvPicPr>
        <p:blipFill rotWithShape="1">
          <a:blip r:embed="rId5">
            <a:alphaModFix/>
          </a:blip>
          <a:srcRect/>
          <a:stretch/>
        </p:blipFill>
        <p:spPr>
          <a:xfrm>
            <a:off x="6929347" y="538534"/>
            <a:ext cx="2121702" cy="3233386"/>
          </a:xfrm>
          <a:prstGeom prst="rect">
            <a:avLst/>
          </a:prstGeom>
          <a:ln>
            <a:noFill/>
          </a:ln>
          <a:effectLst>
            <a:softEdge rad="112500"/>
          </a:effectLst>
        </p:spPr>
      </p:pic>
      <p:sp>
        <p:nvSpPr>
          <p:cNvPr id="344" name="Google Shape;34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838200" y="365125"/>
            <a:ext cx="10515600" cy="106546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35802"/>
              <a:buFont typeface="Calibri"/>
              <a:buNone/>
            </a:pPr>
            <a:r>
              <a:rPr lang="sr-Cyrl-RS" sz="3200" b="1" dirty="0">
                <a:latin typeface="Times New Roman" panose="02020603050405020304" pitchFamily="18" charset="0"/>
                <a:ea typeface="Times New Roman"/>
                <a:cs typeface="Times New Roman" panose="02020603050405020304" pitchFamily="18" charset="0"/>
                <a:sym typeface="Times New Roman"/>
              </a:rPr>
              <a:t>На путу ка Авалском торњу уследила је прича о екологији</a:t>
            </a:r>
            <a:endParaRPr sz="3200" b="1" dirty="0">
              <a:latin typeface="Times New Roman" panose="02020603050405020304" pitchFamily="18" charset="0"/>
              <a:ea typeface="Times New Roman"/>
              <a:cs typeface="Times New Roman" panose="02020603050405020304" pitchFamily="18" charset="0"/>
              <a:sym typeface="Times New Roman"/>
            </a:endParaRPr>
          </a:p>
        </p:txBody>
      </p:sp>
      <p:pic>
        <p:nvPicPr>
          <p:cNvPr id="113" name="Google Shape;113;p19"/>
          <p:cNvPicPr preferRelativeResize="0">
            <a:picLocks noGrp="1"/>
          </p:cNvPicPr>
          <p:nvPr>
            <p:ph type="body" idx="1"/>
          </p:nvPr>
        </p:nvPicPr>
        <p:blipFill rotWithShape="1">
          <a:blip r:embed="rId3">
            <a:alphaModFix/>
          </a:blip>
          <a:srcRect/>
          <a:stretch/>
        </p:blipFill>
        <p:spPr>
          <a:xfrm>
            <a:off x="1009972" y="2136886"/>
            <a:ext cx="2274005" cy="3932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4" name="Google Shape;114;p19"/>
          <p:cNvPicPr preferRelativeResize="0"/>
          <p:nvPr/>
        </p:nvPicPr>
        <p:blipFill rotWithShape="1">
          <a:blip r:embed="rId4">
            <a:alphaModFix/>
          </a:blip>
          <a:srcRect/>
          <a:stretch/>
        </p:blipFill>
        <p:spPr>
          <a:xfrm>
            <a:off x="3582217" y="2136887"/>
            <a:ext cx="4602879" cy="3932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5" name="Google Shape;115;p19"/>
          <p:cNvPicPr preferRelativeResize="0"/>
          <p:nvPr/>
        </p:nvPicPr>
        <p:blipFill rotWithShape="1">
          <a:blip r:embed="rId5">
            <a:alphaModFix/>
          </a:blip>
          <a:srcRect/>
          <a:stretch/>
        </p:blipFill>
        <p:spPr>
          <a:xfrm>
            <a:off x="8483336" y="2136887"/>
            <a:ext cx="2367544" cy="3932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6" name="Google Shape;1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368" y="596773"/>
            <a:ext cx="3575304" cy="817499"/>
          </a:xfrm>
        </p:spPr>
        <p:txBody>
          <a:bodyPr>
            <a:normAutofit/>
          </a:bodyPr>
          <a:lstStyle/>
          <a:p>
            <a:pPr algn="ctr"/>
            <a:r>
              <a:rPr lang="sr-Cyrl-RS" sz="3200" b="1" dirty="0">
                <a:solidFill>
                  <a:srgbClr val="191919"/>
                </a:solidFill>
                <a:latin typeface="Times New Roman"/>
                <a:ea typeface="Times New Roman"/>
                <a:cs typeface="Times New Roman"/>
                <a:sym typeface="Times New Roman"/>
              </a:rPr>
              <a:t>ЖРНОВ</a:t>
            </a:r>
            <a:endParaRPr lang="en-US" sz="4000" b="1" dirty="0"/>
          </a:p>
        </p:txBody>
      </p:sp>
      <p:sp>
        <p:nvSpPr>
          <p:cNvPr id="3" name="Text Placeholder 2"/>
          <p:cNvSpPr>
            <a:spLocks noGrp="1"/>
          </p:cNvSpPr>
          <p:nvPr>
            <p:ph type="body" idx="1"/>
          </p:nvPr>
        </p:nvSpPr>
        <p:spPr>
          <a:xfrm>
            <a:off x="838200" y="1825625"/>
            <a:ext cx="5818632" cy="4530725"/>
          </a:xfrm>
        </p:spPr>
        <p:txBody>
          <a:bodyPr>
            <a:noAutofit/>
          </a:bodyPr>
          <a:lstStyle/>
          <a:p>
            <a:pPr marL="0" lvl="0" indent="0" algn="just">
              <a:lnSpc>
                <a:spcPct val="100000"/>
              </a:lnSpc>
              <a:spcBef>
                <a:spcPts val="0"/>
              </a:spcBef>
              <a:buSzPts val="1400"/>
              <a:buNone/>
            </a:pPr>
            <a:r>
              <a:rPr lang="ru-RU" sz="2000" b="1" dirty="0">
                <a:solidFill>
                  <a:srgbClr val="191919"/>
                </a:solidFill>
                <a:latin typeface="Times New Roman"/>
                <a:ea typeface="Times New Roman"/>
                <a:cs typeface="Times New Roman"/>
                <a:sym typeface="Times New Roman"/>
              </a:rPr>
              <a:t>Жрнов</a:t>
            </a:r>
            <a:r>
              <a:rPr lang="ru-RU" sz="2000" dirty="0">
                <a:solidFill>
                  <a:srgbClr val="191919"/>
                </a:solidFill>
                <a:latin typeface="Times New Roman"/>
                <a:ea typeface="Times New Roman"/>
                <a:cs typeface="Times New Roman"/>
                <a:sym typeface="Times New Roman"/>
              </a:rPr>
              <a:t> или </a:t>
            </a:r>
            <a:r>
              <a:rPr lang="ru-RU" sz="2000" b="1" dirty="0">
                <a:solidFill>
                  <a:srgbClr val="191919"/>
                </a:solidFill>
                <a:latin typeface="Times New Roman"/>
                <a:ea typeface="Times New Roman"/>
                <a:cs typeface="Times New Roman"/>
                <a:sym typeface="Times New Roman"/>
              </a:rPr>
              <a:t>Жрнован</a:t>
            </a:r>
            <a:r>
              <a:rPr lang="ru-RU" sz="2000" dirty="0">
                <a:solidFill>
                  <a:srgbClr val="191919"/>
                </a:solidFill>
                <a:latin typeface="Times New Roman"/>
                <a:ea typeface="Times New Roman"/>
                <a:cs typeface="Times New Roman"/>
                <a:sym typeface="Times New Roman"/>
              </a:rPr>
              <a:t> је био средњовековна тврђава смештена на највишем врху Авале (ср. Жрновица) (511 m нмв.). </a:t>
            </a:r>
          </a:p>
          <a:p>
            <a:pPr marL="0" lvl="0" indent="0" algn="just">
              <a:lnSpc>
                <a:spcPct val="100000"/>
              </a:lnSpc>
              <a:spcBef>
                <a:spcPts val="0"/>
              </a:spcBef>
              <a:buSzPts val="1400"/>
              <a:buNone/>
            </a:pPr>
            <a:r>
              <a:rPr lang="ru-RU" sz="2000" dirty="0">
                <a:solidFill>
                  <a:srgbClr val="191919"/>
                </a:solidFill>
                <a:latin typeface="Times New Roman"/>
                <a:ea typeface="Times New Roman"/>
                <a:cs typeface="Times New Roman"/>
                <a:sym typeface="Times New Roman"/>
              </a:rPr>
              <a:t>На врху су још Римљани подигли утврђење, где су касније Срби сазидали тврђаву, коју су потом Османлије прошириле и ојачале за потребе напада на Београд. </a:t>
            </a:r>
          </a:p>
          <a:p>
            <a:pPr marL="0" lvl="0" indent="0" algn="just">
              <a:lnSpc>
                <a:spcPct val="100000"/>
              </a:lnSpc>
              <a:spcBef>
                <a:spcPts val="0"/>
              </a:spcBef>
              <a:buSzPts val="1400"/>
              <a:buNone/>
            </a:pPr>
            <a:r>
              <a:rPr lang="ru-RU" sz="2000" dirty="0">
                <a:solidFill>
                  <a:srgbClr val="191919"/>
                </a:solidFill>
                <a:latin typeface="Times New Roman"/>
                <a:ea typeface="Times New Roman"/>
                <a:cs typeface="Times New Roman"/>
                <a:sym typeface="Times New Roman"/>
              </a:rPr>
              <a:t>У граду је према легенди столовао, у песмама опевани, Порча од Авале. </a:t>
            </a:r>
          </a:p>
          <a:p>
            <a:pPr marL="0" lvl="0" indent="0" algn="just">
              <a:lnSpc>
                <a:spcPct val="100000"/>
              </a:lnSpc>
              <a:spcBef>
                <a:spcPts val="0"/>
              </a:spcBef>
              <a:buSzPts val="1400"/>
              <a:buNone/>
            </a:pPr>
            <a:r>
              <a:rPr lang="ru-RU" sz="2000" dirty="0">
                <a:solidFill>
                  <a:srgbClr val="191919"/>
                </a:solidFill>
                <a:latin typeface="Times New Roman"/>
                <a:ea typeface="Times New Roman"/>
                <a:cs typeface="Times New Roman"/>
                <a:sym typeface="Times New Roman"/>
              </a:rPr>
              <a:t>Остаци утврђења су срушени динамитом 1934. године да би се на том месту саградио маузолеј споменик Незнаном јунаку, чији је аутор био вајар Иван Мештровић</a:t>
            </a:r>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r-Cyrl-RS" smtClean="0"/>
              <a:pPr marL="0" lvl="0" indent="0" algn="r" rtl="0">
                <a:spcBef>
                  <a:spcPts val="0"/>
                </a:spcBef>
                <a:spcAft>
                  <a:spcPts val="0"/>
                </a:spcAft>
                <a:buNone/>
              </a:pPr>
              <a:t>30</a:t>
            </a:fld>
            <a:endParaRPr lang="sr-Cyrl-RS"/>
          </a:p>
        </p:txBody>
      </p:sp>
      <p:pic>
        <p:nvPicPr>
          <p:cNvPr id="5" name="Google Shape;352;p47" descr="E:\ostalo jelena\Deca, skola, korona\Bane za vreme korone\1. razred gimnazije\fizika\dodatna nastava\rnov_ft1.jpg"/>
          <p:cNvPicPr preferRelativeResize="0"/>
          <p:nvPr/>
        </p:nvPicPr>
        <p:blipFill rotWithShape="1">
          <a:blip r:embed="rId2">
            <a:alphaModFix/>
          </a:blip>
          <a:srcRect/>
          <a:stretch/>
        </p:blipFill>
        <p:spPr>
          <a:xfrm>
            <a:off x="7038317" y="365125"/>
            <a:ext cx="4470931" cy="2970322"/>
          </a:xfrm>
          <a:prstGeom prst="ellipse">
            <a:avLst/>
          </a:prstGeom>
          <a:ln>
            <a:noFill/>
          </a:ln>
          <a:effectLst>
            <a:softEdge rad="112500"/>
          </a:effectLst>
        </p:spPr>
      </p:pic>
      <p:pic>
        <p:nvPicPr>
          <p:cNvPr id="6" name="Google Shape;351;p47"/>
          <p:cNvPicPr preferRelativeResize="0"/>
          <p:nvPr/>
        </p:nvPicPr>
        <p:blipFill rotWithShape="1">
          <a:blip r:embed="rId3">
            <a:alphaModFix/>
          </a:blip>
          <a:srcRect/>
          <a:stretch/>
        </p:blipFill>
        <p:spPr>
          <a:xfrm>
            <a:off x="8430477" y="3681522"/>
            <a:ext cx="2015793" cy="2693878"/>
          </a:xfrm>
          <a:prstGeom prst="ellipse">
            <a:avLst/>
          </a:prstGeom>
          <a:ln>
            <a:noFill/>
          </a:ln>
          <a:effectLst>
            <a:softEdge rad="112500"/>
          </a:effectLst>
        </p:spPr>
      </p:pic>
    </p:spTree>
    <p:extLst>
      <p:ext uri="{BB962C8B-B14F-4D97-AF65-F5344CB8AC3E}">
        <p14:creationId xmlns:p14="http://schemas.microsoft.com/office/powerpoint/2010/main" val="182498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6"/>
        <p:cNvGrpSpPr/>
        <p:nvPr/>
      </p:nvGrpSpPr>
      <p:grpSpPr>
        <a:xfrm>
          <a:off x="0" y="0"/>
          <a:ext cx="0" cy="0"/>
          <a:chOff x="0" y="0"/>
          <a:chExt cx="0" cy="0"/>
        </a:xfrm>
      </p:grpSpPr>
      <p:pic>
        <p:nvPicPr>
          <p:cNvPr id="357" name="Google Shape;357;p48"/>
          <p:cNvPicPr preferRelativeResize="0"/>
          <p:nvPr/>
        </p:nvPicPr>
        <p:blipFill rotWithShape="1">
          <a:blip r:embed="rId3">
            <a:alphaModFix/>
          </a:blip>
          <a:srcRect/>
          <a:stretch/>
        </p:blipFill>
        <p:spPr>
          <a:xfrm>
            <a:off x="7451635" y="1196752"/>
            <a:ext cx="3684925" cy="42896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58" name="Google Shape;358;p48"/>
          <p:cNvSpPr txBox="1"/>
          <p:nvPr/>
        </p:nvSpPr>
        <p:spPr>
          <a:xfrm>
            <a:off x="1056717" y="1574085"/>
            <a:ext cx="5535562" cy="41549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3F4252"/>
              </a:buClr>
              <a:buSzPts val="1400"/>
              <a:buFont typeface="Nunito"/>
              <a:buNone/>
            </a:pPr>
            <a:r>
              <a:rPr lang="sr-Cyrl-RS" sz="2200" b="0" i="0" u="none" strike="noStrike" cap="none" dirty="0">
                <a:solidFill>
                  <a:srgbClr val="191919"/>
                </a:solidFill>
                <a:latin typeface="Times New Roman"/>
                <a:ea typeface="Times New Roman"/>
                <a:cs typeface="Times New Roman"/>
                <a:sym typeface="Times New Roman"/>
              </a:rPr>
              <a:t>Ископавање руда на овом простору почело је још у праисторији, па постоји научна хипотеза по којој је управо овај локалитет одиграо кључну улогу у развоју ондашње Винче. </a:t>
            </a:r>
            <a:endParaRPr sz="22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3F4252"/>
              </a:buClr>
              <a:buSzPts val="1400"/>
              <a:buFont typeface="Nunito"/>
              <a:buNone/>
            </a:pPr>
            <a:r>
              <a:rPr lang="sr-Cyrl-RS" sz="2200" b="0" i="0" u="none" strike="noStrike" cap="none" dirty="0">
                <a:solidFill>
                  <a:srgbClr val="191919"/>
                </a:solidFill>
                <a:latin typeface="Times New Roman"/>
                <a:ea typeface="Times New Roman"/>
                <a:cs typeface="Times New Roman"/>
                <a:sym typeface="Times New Roman"/>
              </a:rPr>
              <a:t>Најстарије утврђење на месту потоњег града Жрнова подигли су Римљани у другој половини првог миленијума пре нове ере, да би контролисали прилаз Сингидунуму, али и да би заштитили своје руднике које су имали на обронцима Авале стотинак метара испод самог врха</a:t>
            </a:r>
            <a:endParaRPr sz="2200" b="0" i="0" u="none" strike="noStrike" cap="none" dirty="0">
              <a:solidFill>
                <a:srgbClr val="191919"/>
              </a:solidFill>
              <a:latin typeface="Times New Roman"/>
              <a:ea typeface="Times New Roman"/>
              <a:cs typeface="Times New Roman"/>
              <a:sym typeface="Times New Roman"/>
            </a:endParaRPr>
          </a:p>
        </p:txBody>
      </p:sp>
      <p:sp>
        <p:nvSpPr>
          <p:cNvPr id="2" name="TextBox 1"/>
          <p:cNvSpPr txBox="1"/>
          <p:nvPr/>
        </p:nvSpPr>
        <p:spPr>
          <a:xfrm>
            <a:off x="1056717" y="496867"/>
            <a:ext cx="5673267" cy="1077218"/>
          </a:xfrm>
          <a:prstGeom prst="rect">
            <a:avLst/>
          </a:prstGeom>
          <a:noFill/>
        </p:spPr>
        <p:txBody>
          <a:bodyPr wrap="square" rtlCol="0">
            <a:spAutoFit/>
          </a:bodyPr>
          <a:lstStyle/>
          <a:p>
            <a:pPr algn="ctr"/>
            <a:r>
              <a:rPr lang="sr-Cyrl-RS" sz="3200" b="1" dirty="0">
                <a:latin typeface="Times New Roman" panose="02020603050405020304" pitchFamily="18" charset="0"/>
                <a:cs typeface="Times New Roman" panose="02020603050405020304" pitchFamily="18" charset="0"/>
              </a:rPr>
              <a:t>Историја Жрнова</a:t>
            </a:r>
          </a:p>
          <a:p>
            <a:pPr algn="ct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3"/>
        <p:cNvGrpSpPr/>
        <p:nvPr/>
      </p:nvGrpSpPr>
      <p:grpSpPr>
        <a:xfrm>
          <a:off x="0" y="0"/>
          <a:ext cx="0" cy="0"/>
          <a:chOff x="0" y="0"/>
          <a:chExt cx="0" cy="0"/>
        </a:xfrm>
      </p:grpSpPr>
      <p:sp>
        <p:nvSpPr>
          <p:cNvPr id="365" name="Google Shape;365;p49"/>
          <p:cNvSpPr txBox="1"/>
          <p:nvPr/>
        </p:nvSpPr>
        <p:spPr>
          <a:xfrm>
            <a:off x="620021" y="248220"/>
            <a:ext cx="1123827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sr-Cyrl-RS" sz="2200" b="1" i="0" u="none" strike="noStrike" cap="none" dirty="0">
                <a:solidFill>
                  <a:srgbClr val="1F2129"/>
                </a:solidFill>
                <a:latin typeface="Times New Roman"/>
                <a:ea typeface="Times New Roman"/>
                <a:cs typeface="Times New Roman"/>
                <a:sym typeface="Times New Roman"/>
              </a:rPr>
              <a:t>На месту некадашњег римског утврђења, Срби су у средњем веку подигли утврђени град  Жрнов или Жрнован, када је устоличен Стефан Лазаревић, син кнеза Лазара Хребељановића</a:t>
            </a:r>
            <a:r>
              <a:rPr lang="sr-Cyrl-RS" sz="2200" b="0" i="0" u="none" strike="noStrike" cap="none" dirty="0">
                <a:solidFill>
                  <a:srgbClr val="1F2129"/>
                </a:solidFill>
                <a:latin typeface="Times New Roman"/>
                <a:ea typeface="Times New Roman"/>
                <a:cs typeface="Times New Roman"/>
                <a:sym typeface="Times New Roman"/>
              </a:rPr>
              <a:t>. </a:t>
            </a:r>
            <a:endParaRPr sz="2200" b="0" i="0" u="none" strike="noStrike" cap="none" dirty="0">
              <a:solidFill>
                <a:srgbClr val="000000"/>
              </a:solidFill>
              <a:sym typeface="Arial"/>
            </a:endParaRPr>
          </a:p>
        </p:txBody>
      </p:sp>
      <p:pic>
        <p:nvPicPr>
          <p:cNvPr id="366" name="Google Shape;366;p49"/>
          <p:cNvPicPr preferRelativeResize="0"/>
          <p:nvPr/>
        </p:nvPicPr>
        <p:blipFill rotWithShape="1">
          <a:blip r:embed="rId3">
            <a:alphaModFix/>
          </a:blip>
          <a:srcRect/>
          <a:stretch/>
        </p:blipFill>
        <p:spPr>
          <a:xfrm>
            <a:off x="6798221" y="1159420"/>
            <a:ext cx="4534243" cy="23061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7" name="Google Shape;367;p49"/>
          <p:cNvPicPr preferRelativeResize="0"/>
          <p:nvPr/>
        </p:nvPicPr>
        <p:blipFill rotWithShape="1">
          <a:blip r:embed="rId4">
            <a:alphaModFix/>
          </a:blip>
          <a:srcRect/>
          <a:stretch/>
        </p:blipFill>
        <p:spPr>
          <a:xfrm>
            <a:off x="6816509" y="3648456"/>
            <a:ext cx="4497668" cy="2569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8" name="Google Shape;368;p49"/>
          <p:cNvSpPr txBox="1"/>
          <p:nvPr/>
        </p:nvSpPr>
        <p:spPr>
          <a:xfrm>
            <a:off x="620021" y="1485221"/>
            <a:ext cx="5899356" cy="50782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sr-Cyrl-RS" sz="180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Након што је од Угара добио Београд и у њега преселио своју престоницу и након што га је утврдио и проширио и од њега направио један од највећих европских градова, одлучио је да подигне потпуно нову утврду чија је улога била да штити пут ка Београду и област око њега, односно, да му служи као резервна испостава. Тако је настао Жрнов.</a:t>
            </a:r>
            <a:endParaRPr lang="sr-Latn-RS" sz="180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just" rtl="0">
              <a:lnSpc>
                <a:spcPct val="100000"/>
              </a:lnSpc>
              <a:spcBef>
                <a:spcPts val="0"/>
              </a:spcBef>
              <a:spcAft>
                <a:spcPts val="0"/>
              </a:spcAft>
              <a:buClr>
                <a:srgbClr val="000000"/>
              </a:buClr>
              <a:buSzPts val="1800"/>
              <a:buFont typeface="Arial"/>
              <a:buNone/>
            </a:pPr>
            <a:endParaRPr lang="sr-Cyrl-RS" sz="180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just" rtl="0">
              <a:lnSpc>
                <a:spcPct val="100000"/>
              </a:lnSpc>
              <a:spcBef>
                <a:spcPts val="0"/>
              </a:spcBef>
              <a:spcAft>
                <a:spcPts val="0"/>
              </a:spcAft>
              <a:buClr>
                <a:srgbClr val="000000"/>
              </a:buClr>
              <a:buSzPts val="1800"/>
              <a:buFont typeface="Arial"/>
              <a:buNone/>
            </a:pPr>
            <a:r>
              <a:rPr lang="sr-Cyrl-RS" sz="180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Жрнов је тако постао солидно утврђени градић са основом издуженог правилног петоугла, и са две куле на југоисточном бедему. Ово језгро првобитне тврђаве ће касније постати познато као Мали град (негде као Горњи град), а на значају ће посебно добити након Стефанове смрти и почетка деспотовања Ђурађа Бранковића, кога је Стефан одредио за наследника. </a:t>
            </a:r>
            <a:endParaRPr sz="1800" i="0" u="none" strike="noStrike" cap="none" dirty="0">
              <a:solidFill>
                <a:srgbClr val="000000"/>
              </a:solidFill>
              <a:latin typeface="Times New Roman" panose="02020603050405020304" pitchFamily="18" charset="0"/>
              <a:cs typeface="Times New Roman" panose="02020603050405020304" pitchFamily="18" charset="0"/>
              <a:sym typeface="Arial"/>
            </a:endParaRPr>
          </a:p>
          <a:p>
            <a:pPr marL="0" marR="0" lvl="0" indent="0" algn="just" rtl="0">
              <a:lnSpc>
                <a:spcPct val="100000"/>
              </a:lnSpc>
              <a:spcBef>
                <a:spcPts val="0"/>
              </a:spcBef>
              <a:spcAft>
                <a:spcPts val="0"/>
              </a:spcAft>
              <a:buClr>
                <a:srgbClr val="000000"/>
              </a:buClr>
              <a:buSzPts val="1800"/>
              <a:buFont typeface="Arial"/>
              <a:buNone/>
            </a:pPr>
            <a:r>
              <a:rPr lang="sr-Cyrl-RS" sz="180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По претходном договору, Срби су након Стефанове смрти морали да врате Угарима Београд, што се и десило, али је Жрнов остао у српским рукама</a:t>
            </a:r>
            <a:endParaRPr sz="1800" i="0" u="none" strike="noStrike" cap="none" dirty="0">
              <a:solidFill>
                <a:srgbClr val="000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2"/>
        <p:cNvGrpSpPr/>
        <p:nvPr/>
      </p:nvGrpSpPr>
      <p:grpSpPr>
        <a:xfrm>
          <a:off x="0" y="0"/>
          <a:ext cx="0" cy="0"/>
          <a:chOff x="0" y="0"/>
          <a:chExt cx="0" cy="0"/>
        </a:xfrm>
      </p:grpSpPr>
      <p:sp>
        <p:nvSpPr>
          <p:cNvPr id="373" name="Google Shape;373;p50"/>
          <p:cNvSpPr txBox="1"/>
          <p:nvPr/>
        </p:nvSpPr>
        <p:spPr>
          <a:xfrm>
            <a:off x="769259" y="304800"/>
            <a:ext cx="4615542" cy="64324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sr-Cyrl-RS" sz="2200" b="1" i="0" u="none" strike="noStrike" cap="none" dirty="0">
                <a:solidFill>
                  <a:srgbClr val="191919"/>
                </a:solidFill>
                <a:latin typeface="Times New Roman"/>
                <a:ea typeface="Times New Roman"/>
                <a:cs typeface="Times New Roman"/>
                <a:sym typeface="Times New Roman"/>
              </a:rPr>
              <a:t>Турци Османлије </a:t>
            </a:r>
            <a:r>
              <a:rPr lang="sr-Cyrl-RS" sz="2200" b="0" i="0" u="none" strike="noStrike" cap="none" dirty="0">
                <a:solidFill>
                  <a:srgbClr val="191919"/>
                </a:solidFill>
                <a:latin typeface="Times New Roman"/>
                <a:ea typeface="Times New Roman"/>
                <a:cs typeface="Times New Roman"/>
                <a:sym typeface="Times New Roman"/>
              </a:rPr>
              <a:t>заузимају град Жрнов 1442. године, ојачавши му тада источни и јужни део бедема. </a:t>
            </a:r>
            <a:endParaRPr sz="22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sr-Cyrl-RS" sz="2200" b="0" i="0" u="none" strike="noStrike" cap="none" dirty="0">
                <a:solidFill>
                  <a:srgbClr val="191919"/>
                </a:solidFill>
                <a:latin typeface="Times New Roman"/>
                <a:ea typeface="Times New Roman"/>
                <a:cs typeface="Times New Roman"/>
                <a:sym typeface="Times New Roman"/>
              </a:rPr>
              <a:t>1444. године, Сегединским миром, бивају приморани на обнову српске деспотовине и враћање тврђава Србима. </a:t>
            </a:r>
            <a:endParaRPr sz="22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sr-Cyrl-RS" sz="2200" b="0" i="0" u="none" strike="noStrike" cap="none" dirty="0">
                <a:solidFill>
                  <a:srgbClr val="191919"/>
                </a:solidFill>
                <a:latin typeface="Times New Roman"/>
                <a:ea typeface="Times New Roman"/>
                <a:cs typeface="Times New Roman"/>
                <a:sym typeface="Times New Roman"/>
              </a:rPr>
              <a:t>Међу враћеним градовима, поред Голупца, Крушевца и Новог Брда, нашао се и Жрнов. </a:t>
            </a:r>
            <a:endParaRPr sz="22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endParaRPr sz="22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sr-Cyrl-RS" sz="2200" b="1" i="0" u="none" strike="noStrike" cap="none" dirty="0">
                <a:solidFill>
                  <a:srgbClr val="191919"/>
                </a:solidFill>
                <a:latin typeface="Times New Roman"/>
                <a:ea typeface="Times New Roman"/>
                <a:cs typeface="Times New Roman"/>
                <a:sym typeface="Times New Roman"/>
              </a:rPr>
              <a:t>После смрти Сибињанин Јанка и Ђурђа Смедеревца 1456. године </a:t>
            </a:r>
            <a:r>
              <a:rPr lang="sr-Cyrl-RS" sz="2200" b="0" i="0" u="none" strike="noStrike" cap="none" dirty="0">
                <a:solidFill>
                  <a:srgbClr val="191919"/>
                </a:solidFill>
                <a:latin typeface="Times New Roman"/>
                <a:ea typeface="Times New Roman"/>
                <a:cs typeface="Times New Roman"/>
                <a:sym typeface="Times New Roman"/>
              </a:rPr>
              <a:t>Османлије поново крећу на Србију и 1458. године заузимају Жрнов у покушају да освоје Београд, што им не полази за руком. </a:t>
            </a:r>
            <a:endParaRPr sz="2200" b="0" i="0" u="none" strike="noStrike" cap="none" dirty="0">
              <a:solidFill>
                <a:srgbClr val="19191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Arial"/>
              <a:buNone/>
            </a:pPr>
            <a:endParaRPr sz="2200" b="0" i="0" u="none" strike="noStrike" cap="none" dirty="0">
              <a:solidFill>
                <a:srgbClr val="191919"/>
              </a:solidFill>
              <a:latin typeface="Times New Roman"/>
              <a:ea typeface="Times New Roman"/>
              <a:cs typeface="Times New Roman"/>
              <a:sym typeface="Times New Roman"/>
            </a:endParaRPr>
          </a:p>
        </p:txBody>
      </p:sp>
      <p:pic>
        <p:nvPicPr>
          <p:cNvPr id="374" name="Google Shape;374;p50"/>
          <p:cNvPicPr preferRelativeResize="0"/>
          <p:nvPr/>
        </p:nvPicPr>
        <p:blipFill rotWithShape="1">
          <a:blip r:embed="rId3">
            <a:alphaModFix/>
          </a:blip>
          <a:srcRect/>
          <a:stretch/>
        </p:blipFill>
        <p:spPr>
          <a:xfrm>
            <a:off x="5939246" y="507057"/>
            <a:ext cx="4882832" cy="28375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75" name="Google Shape;375;p50"/>
          <p:cNvPicPr preferRelativeResize="0"/>
          <p:nvPr/>
        </p:nvPicPr>
        <p:blipFill rotWithShape="1">
          <a:blip r:embed="rId4">
            <a:alphaModFix/>
          </a:blip>
          <a:srcRect/>
          <a:stretch/>
        </p:blipFill>
        <p:spPr>
          <a:xfrm>
            <a:off x="6524462" y="3521045"/>
            <a:ext cx="4882832" cy="29055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34</a:t>
            </a:fld>
            <a:endParaRPr/>
          </a:p>
        </p:txBody>
      </p:sp>
      <p:sp>
        <p:nvSpPr>
          <p:cNvPr id="2" name="Text Placeholder 1"/>
          <p:cNvSpPr>
            <a:spLocks noGrp="1"/>
          </p:cNvSpPr>
          <p:nvPr>
            <p:ph type="body" idx="1"/>
          </p:nvPr>
        </p:nvSpPr>
        <p:spPr>
          <a:xfrm>
            <a:off x="269820" y="696686"/>
            <a:ext cx="7003145" cy="5420414"/>
          </a:xfrm>
        </p:spPr>
        <p:txBody>
          <a:bodyPr>
            <a:normAutofit fontScale="85000" lnSpcReduction="10000"/>
          </a:bodyPr>
          <a:lstStyle/>
          <a:p>
            <a:pPr marL="0" lvl="0" indent="0" algn="just">
              <a:lnSpc>
                <a:spcPct val="100000"/>
              </a:lnSpc>
              <a:spcBef>
                <a:spcPts val="0"/>
              </a:spcBef>
              <a:buClr>
                <a:srgbClr val="000000"/>
              </a:buClr>
              <a:buSzPts val="1600"/>
              <a:buNone/>
            </a:pPr>
            <a:r>
              <a:rPr lang="ru-RU" sz="2400" dirty="0">
                <a:solidFill>
                  <a:srgbClr val="191919"/>
                </a:solidFill>
                <a:latin typeface="Times New Roman"/>
                <a:ea typeface="Times New Roman"/>
                <a:cs typeface="Times New Roman"/>
                <a:sym typeface="Times New Roman"/>
              </a:rPr>
              <a:t>Ходи паша проширује тврђаву додатним бедемом и сувим шанцем створивши од Жрнова тврђаву за узнемиравање Београда који се налазио у мађарским рукама. </a:t>
            </a:r>
          </a:p>
          <a:p>
            <a:pPr marL="0" lvl="0" indent="0" algn="just">
              <a:lnSpc>
                <a:spcPct val="100000"/>
              </a:lnSpc>
              <a:spcBef>
                <a:spcPts val="0"/>
              </a:spcBef>
              <a:buClr>
                <a:srgbClr val="000000"/>
              </a:buClr>
              <a:buSzPts val="1600"/>
              <a:buNone/>
            </a:pPr>
            <a:r>
              <a:rPr lang="ru-RU" sz="2400" dirty="0">
                <a:solidFill>
                  <a:srgbClr val="191919"/>
                </a:solidFill>
                <a:latin typeface="Times New Roman"/>
                <a:ea typeface="Times New Roman"/>
                <a:cs typeface="Times New Roman"/>
                <a:sym typeface="Times New Roman"/>
              </a:rPr>
              <a:t>Од ове улоге тврђаве, односно назива Хавала који су му Османлије наденуле, а што значи сметња, препрека ,цела планина је добила име Авала. </a:t>
            </a:r>
          </a:p>
          <a:p>
            <a:pPr marL="0" lvl="0" indent="0" algn="just">
              <a:lnSpc>
                <a:spcPct val="100000"/>
              </a:lnSpc>
              <a:spcBef>
                <a:spcPts val="0"/>
              </a:spcBef>
              <a:buClr>
                <a:srgbClr val="000000"/>
              </a:buClr>
              <a:buSzPts val="1600"/>
              <a:buNone/>
            </a:pPr>
            <a:r>
              <a:rPr lang="ru-RU" sz="2400" dirty="0">
                <a:solidFill>
                  <a:srgbClr val="191919"/>
                </a:solidFill>
                <a:latin typeface="Times New Roman"/>
                <a:ea typeface="Times New Roman"/>
                <a:cs typeface="Times New Roman"/>
                <a:sym typeface="Times New Roman"/>
              </a:rPr>
              <a:t>Мађари су 1515. године покушали да заузму Жрнов уз помоћ артиљерије, али се тај њихов покушај окончао потпуним поразом и губитком тешке артиљерије. Са падом Београда 1521. године Жрнов почиње да губи свој стратешки значај.</a:t>
            </a:r>
          </a:p>
          <a:p>
            <a:pPr marL="0" lvl="0" indent="0" algn="just">
              <a:lnSpc>
                <a:spcPct val="100000"/>
              </a:lnSpc>
              <a:spcBef>
                <a:spcPts val="0"/>
              </a:spcBef>
              <a:buClr>
                <a:srgbClr val="000000"/>
              </a:buClr>
              <a:buSzPts val="1600"/>
              <a:buNone/>
            </a:pPr>
            <a:endParaRPr lang="ru-RU" sz="2400" dirty="0">
              <a:solidFill>
                <a:srgbClr val="191919"/>
              </a:solidFill>
              <a:latin typeface="Times New Roman"/>
              <a:ea typeface="Times New Roman"/>
              <a:cs typeface="Times New Roman"/>
              <a:sym typeface="Times New Roman"/>
            </a:endParaRPr>
          </a:p>
          <a:p>
            <a:pPr marL="0" lvl="0" indent="0" algn="just">
              <a:lnSpc>
                <a:spcPct val="100000"/>
              </a:lnSpc>
              <a:spcBef>
                <a:spcPts val="0"/>
              </a:spcBef>
              <a:buClr>
                <a:srgbClr val="000000"/>
              </a:buClr>
              <a:buSzPts val="1600"/>
              <a:buNone/>
            </a:pPr>
            <a:r>
              <a:rPr lang="ru-RU" sz="2400" dirty="0">
                <a:solidFill>
                  <a:srgbClr val="191919"/>
                </a:solidFill>
                <a:latin typeface="Times New Roman"/>
                <a:ea typeface="Times New Roman"/>
                <a:cs typeface="Times New Roman"/>
                <a:sym typeface="Times New Roman"/>
              </a:rPr>
              <a:t>Не зна се до када се тачно у Жрнову налазила војна посада, али се претпоставља да је тврђава напуштена у XVIII веку од када је препуштена зубу времена. </a:t>
            </a:r>
          </a:p>
          <a:p>
            <a:pPr marL="0" lvl="0" indent="0" algn="just">
              <a:lnSpc>
                <a:spcPct val="100000"/>
              </a:lnSpc>
              <a:spcBef>
                <a:spcPts val="0"/>
              </a:spcBef>
              <a:buClr>
                <a:srgbClr val="000000"/>
              </a:buClr>
              <a:buSzPts val="1600"/>
              <a:buNone/>
            </a:pPr>
            <a:r>
              <a:rPr lang="ru-RU" sz="2400" dirty="0">
                <a:solidFill>
                  <a:srgbClr val="191919"/>
                </a:solidFill>
                <a:latin typeface="Times New Roman"/>
                <a:ea typeface="Times New Roman"/>
                <a:cs typeface="Times New Roman"/>
                <a:sym typeface="Times New Roman"/>
              </a:rPr>
              <a:t>Доста добро очувани остаци града су 1934. године дигнути у ваздух да би се на врху Авале подигао споменик војницима погинулим у Првом светском рату. Комплекс споменика Незнаном Јунаку подигнут је по нацртима највећег вајара краљевине Југославије, Ивана Мештровића</a:t>
            </a:r>
            <a:r>
              <a:rPr lang="ru-RU" dirty="0">
                <a:solidFill>
                  <a:srgbClr val="191919"/>
                </a:solidFill>
                <a:latin typeface="Times New Roman"/>
                <a:ea typeface="Times New Roman"/>
                <a:cs typeface="Times New Roman"/>
                <a:sym typeface="Times New Roman"/>
              </a:rPr>
              <a:t>. </a:t>
            </a:r>
          </a:p>
          <a:p>
            <a:endParaRPr lang="en-US" dirty="0"/>
          </a:p>
        </p:txBody>
      </p:sp>
      <p:pic>
        <p:nvPicPr>
          <p:cNvPr id="5" name="Google Shape;376;p50"/>
          <p:cNvPicPr preferRelativeResize="0"/>
          <p:nvPr/>
        </p:nvPicPr>
        <p:blipFill rotWithShape="1">
          <a:blip r:embed="rId3">
            <a:alphaModFix/>
          </a:blip>
          <a:srcRect/>
          <a:stretch/>
        </p:blipFill>
        <p:spPr>
          <a:xfrm>
            <a:off x="7736113" y="696686"/>
            <a:ext cx="4093027" cy="2627085"/>
          </a:xfrm>
          <a:prstGeom prst="ellipse">
            <a:avLst/>
          </a:prstGeom>
          <a:ln>
            <a:noFill/>
          </a:ln>
          <a:effectLst>
            <a:softEdge rad="112500"/>
          </a:effectLst>
        </p:spPr>
      </p:pic>
      <p:pic>
        <p:nvPicPr>
          <p:cNvPr id="6" name="Google Shape;377;p50"/>
          <p:cNvPicPr preferRelativeResize="0"/>
          <p:nvPr/>
        </p:nvPicPr>
        <p:blipFill rotWithShape="1">
          <a:blip r:embed="rId4">
            <a:alphaModFix/>
          </a:blip>
          <a:srcRect/>
          <a:stretch/>
        </p:blipFill>
        <p:spPr>
          <a:xfrm>
            <a:off x="7736114" y="3701143"/>
            <a:ext cx="4093027" cy="2655207"/>
          </a:xfrm>
          <a:prstGeom prst="ellipse">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1"/>
        <p:cNvGrpSpPr/>
        <p:nvPr/>
      </p:nvGrpSpPr>
      <p:grpSpPr>
        <a:xfrm>
          <a:off x="0" y="0"/>
          <a:ext cx="0" cy="0"/>
          <a:chOff x="0" y="0"/>
          <a:chExt cx="0" cy="0"/>
        </a:xfrm>
      </p:grpSpPr>
      <p:sp>
        <p:nvSpPr>
          <p:cNvPr id="382" name="Google Shape;382;p51"/>
          <p:cNvSpPr txBox="1"/>
          <p:nvPr/>
        </p:nvSpPr>
        <p:spPr>
          <a:xfrm>
            <a:off x="409903" y="157656"/>
            <a:ext cx="4698125" cy="64632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4252"/>
              </a:buClr>
              <a:buSzPts val="1400"/>
              <a:buFont typeface="Nunito"/>
              <a:buNone/>
            </a:pPr>
            <a:r>
              <a:rPr lang="sr-Cyrl-RS" sz="1800" b="0" i="0" u="none" strike="noStrike" cap="none" dirty="0">
                <a:solidFill>
                  <a:srgbClr val="181818"/>
                </a:solidFill>
                <a:latin typeface="Times New Roman"/>
                <a:ea typeface="Times New Roman"/>
                <a:cs typeface="Times New Roman"/>
                <a:sym typeface="Times New Roman"/>
              </a:rPr>
              <a:t>Жрнов се састојао од:</a:t>
            </a:r>
            <a:endParaRPr sz="1400" b="0" i="0" u="none" strike="noStrike" cap="none" dirty="0">
              <a:solidFill>
                <a:srgbClr val="181818"/>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sr-Cyrl-RS" sz="1800" b="0" i="0" u="none" strike="noStrike" cap="none" dirty="0">
                <a:solidFill>
                  <a:srgbClr val="181818"/>
                </a:solidFill>
                <a:latin typeface="Times New Roman"/>
                <a:ea typeface="Times New Roman"/>
                <a:cs typeface="Times New Roman"/>
                <a:sym typeface="Times New Roman"/>
              </a:rPr>
              <a:t>- </a:t>
            </a:r>
            <a:r>
              <a:rPr lang="sr-Cyrl-RS" sz="1800" b="1" i="0" u="none" strike="noStrike" cap="none" dirty="0">
                <a:solidFill>
                  <a:srgbClr val="181818"/>
                </a:solidFill>
                <a:latin typeface="Times New Roman"/>
                <a:ea typeface="Times New Roman"/>
                <a:cs typeface="Times New Roman"/>
                <a:sym typeface="Times New Roman"/>
              </a:rPr>
              <a:t>Горњег града  </a:t>
            </a:r>
            <a:r>
              <a:rPr lang="sr-Cyrl-RS" sz="1800" b="0" i="0" u="none" strike="noStrike" cap="none" dirty="0">
                <a:solidFill>
                  <a:srgbClr val="181818"/>
                </a:solidFill>
                <a:latin typeface="Times New Roman"/>
                <a:ea typeface="Times New Roman"/>
                <a:cs typeface="Times New Roman"/>
                <a:sym typeface="Times New Roman"/>
              </a:rPr>
              <a:t>који је представљао српску тврђаву са малим османлијским проширењем (1442.)</a:t>
            </a:r>
            <a:endParaRPr sz="1800" b="0" i="0" u="none" strike="noStrike" cap="none" dirty="0">
              <a:solidFill>
                <a:srgbClr val="181818"/>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sr-Cyrl-RS" sz="1800" b="0" i="0" u="none" strike="noStrike" cap="none" dirty="0">
                <a:solidFill>
                  <a:srgbClr val="181818"/>
                </a:solidFill>
                <a:latin typeface="Times New Roman"/>
                <a:ea typeface="Times New Roman"/>
                <a:cs typeface="Times New Roman"/>
                <a:sym typeface="Times New Roman"/>
              </a:rPr>
              <a:t>- </a:t>
            </a:r>
            <a:r>
              <a:rPr lang="sr-Cyrl-RS" sz="1800" b="1" i="0" u="none" strike="noStrike" cap="none" dirty="0">
                <a:solidFill>
                  <a:srgbClr val="181818"/>
                </a:solidFill>
                <a:latin typeface="Times New Roman"/>
                <a:ea typeface="Times New Roman"/>
                <a:cs typeface="Times New Roman"/>
                <a:sym typeface="Times New Roman"/>
              </a:rPr>
              <a:t>Доњег града</a:t>
            </a:r>
            <a:r>
              <a:rPr lang="sr-Cyrl-RS" sz="1800" b="0" i="0" u="none" strike="noStrike" cap="none" dirty="0">
                <a:solidFill>
                  <a:srgbClr val="181818"/>
                </a:solidFill>
                <a:latin typeface="Times New Roman"/>
                <a:ea typeface="Times New Roman"/>
                <a:cs typeface="Times New Roman"/>
                <a:sym typeface="Times New Roman"/>
              </a:rPr>
              <a:t>, који је сачињавао бедем који је пратио облик  падине и надовезивао се на Мали град око кога се налазио суви шанац (после 1458.) </a:t>
            </a:r>
            <a:endParaRPr sz="1400" b="0" i="0" u="none" strike="noStrike" cap="none" dirty="0">
              <a:solidFill>
                <a:srgbClr val="181818"/>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sr-Cyrl-RS" sz="1800" b="0" i="0" u="none" strike="noStrike" cap="none" dirty="0">
                <a:solidFill>
                  <a:srgbClr val="181818"/>
                </a:solidFill>
                <a:latin typeface="Times New Roman"/>
                <a:ea typeface="Times New Roman"/>
                <a:cs typeface="Times New Roman"/>
                <a:sym typeface="Times New Roman"/>
              </a:rPr>
              <a:t>Мали град је имао основу издуженог правилног петоугла који се простирао правцем северозапад-југоисток, који одговара положају данашњег споменика Незнаном Јунаку</a:t>
            </a:r>
            <a:r>
              <a:rPr lang="sr-Latn-RS" sz="1800" b="0" i="0" u="none" strike="noStrike" cap="none" dirty="0">
                <a:solidFill>
                  <a:srgbClr val="181818"/>
                </a:solidFill>
                <a:latin typeface="Times New Roman"/>
                <a:ea typeface="Times New Roman"/>
                <a:cs typeface="Times New Roman"/>
                <a:sym typeface="Times New Roman"/>
              </a:rPr>
              <a:t>.</a:t>
            </a:r>
            <a:r>
              <a:rPr lang="sr-Latn-RS" dirty="0">
                <a:solidFill>
                  <a:srgbClr val="181818"/>
                </a:solidFill>
                <a:ea typeface="Times New Roman"/>
              </a:rPr>
              <a:t> </a:t>
            </a:r>
            <a:r>
              <a:rPr lang="sr-Cyrl-RS" sz="1800" b="0" i="0" u="none" strike="noStrike" cap="none" dirty="0">
                <a:solidFill>
                  <a:srgbClr val="181818"/>
                </a:solidFill>
                <a:latin typeface="Times New Roman"/>
                <a:ea typeface="Times New Roman"/>
                <a:cs typeface="Times New Roman"/>
                <a:sym typeface="Times New Roman"/>
              </a:rPr>
              <a:t>Цео северозападни бедем је представљао јаку утврђену кулу, облика неправилног полукруга, која је била главни штит, пошто је била окренута низ гребен ка најлакшем прилазу утврђењу. Ово одговара данашњем степеништу које повезује стуб са барјаком и сам споменик. Од те јаке куле бедеми су се полако ширили ка врху на коме су се налазиле две полукружне куле једна наспрам друге.</a:t>
            </a:r>
            <a:endParaRPr sz="1400" b="0" i="0" u="none" strike="noStrike" cap="none" dirty="0">
              <a:solidFill>
                <a:srgbClr val="181818"/>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3F4252"/>
              </a:solidFill>
              <a:latin typeface="Times New Roman"/>
              <a:ea typeface="Times New Roman"/>
              <a:cs typeface="Times New Roman"/>
              <a:sym typeface="Times New Roman"/>
            </a:endParaRPr>
          </a:p>
        </p:txBody>
      </p:sp>
      <p:pic>
        <p:nvPicPr>
          <p:cNvPr id="383" name="Google Shape;383;p51"/>
          <p:cNvPicPr preferRelativeResize="0"/>
          <p:nvPr/>
        </p:nvPicPr>
        <p:blipFill rotWithShape="1">
          <a:blip r:embed="rId3">
            <a:alphaModFix/>
          </a:blip>
          <a:srcRect/>
          <a:stretch/>
        </p:blipFill>
        <p:spPr>
          <a:xfrm>
            <a:off x="5754414" y="157657"/>
            <a:ext cx="5340306" cy="2951304"/>
          </a:xfrm>
          <a:prstGeom prst="rect">
            <a:avLst/>
          </a:prstGeom>
          <a:ln>
            <a:noFill/>
          </a:ln>
          <a:effectLst>
            <a:softEdge rad="112500"/>
          </a:effectLst>
        </p:spPr>
      </p:pic>
      <p:pic>
        <p:nvPicPr>
          <p:cNvPr id="384" name="Google Shape;384;p51"/>
          <p:cNvPicPr preferRelativeResize="0"/>
          <p:nvPr/>
        </p:nvPicPr>
        <p:blipFill rotWithShape="1">
          <a:blip r:embed="rId4">
            <a:alphaModFix/>
          </a:blip>
          <a:srcRect/>
          <a:stretch/>
        </p:blipFill>
        <p:spPr>
          <a:xfrm>
            <a:off x="5754415" y="3573976"/>
            <a:ext cx="5559761" cy="2509832"/>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8"/>
        <p:cNvGrpSpPr/>
        <p:nvPr/>
      </p:nvGrpSpPr>
      <p:grpSpPr>
        <a:xfrm>
          <a:off x="0" y="0"/>
          <a:ext cx="0" cy="0"/>
          <a:chOff x="0" y="0"/>
          <a:chExt cx="0" cy="0"/>
        </a:xfrm>
      </p:grpSpPr>
      <p:sp>
        <p:nvSpPr>
          <p:cNvPr id="389" name="Google Shape;389;p52"/>
          <p:cNvSpPr txBox="1"/>
          <p:nvPr/>
        </p:nvSpPr>
        <p:spPr>
          <a:xfrm>
            <a:off x="647776" y="915784"/>
            <a:ext cx="4792716" cy="48936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sr-Cyrl-RS" sz="2400" b="1" i="0" u="none" strike="noStrike" cap="none" dirty="0">
                <a:solidFill>
                  <a:srgbClr val="191919"/>
                </a:solidFill>
                <a:latin typeface="Times New Roman"/>
                <a:ea typeface="Times New Roman"/>
                <a:cs typeface="Times New Roman"/>
                <a:sym typeface="Times New Roman"/>
              </a:rPr>
              <a:t>             </a:t>
            </a:r>
            <a:r>
              <a:rPr lang="sr-Cyrl-RS" sz="3200" b="1" i="0" u="none" strike="noStrike" cap="none" dirty="0">
                <a:solidFill>
                  <a:srgbClr val="191919"/>
                </a:solidFill>
                <a:latin typeface="Times New Roman"/>
                <a:ea typeface="Times New Roman"/>
                <a:cs typeface="Times New Roman"/>
                <a:sym typeface="Times New Roman"/>
              </a:rPr>
              <a:t>ЖРНОВ ДАНАС</a:t>
            </a:r>
            <a:endParaRPr sz="3200" b="1"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endParaRPr sz="2000" b="1"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91919"/>
                </a:solidFill>
                <a:latin typeface="Times New Roman"/>
                <a:ea typeface="Times New Roman"/>
                <a:cs typeface="Times New Roman"/>
                <a:sym typeface="Times New Roman"/>
              </a:rPr>
              <a:t>Видљивих остатака Жрнова данас нема. Цео простор некадашње тврђаве је заравњен после дизања у ваздух и забетониран.</a:t>
            </a:r>
            <a:endParaRPr sz="14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91919"/>
                </a:solidFill>
                <a:latin typeface="Times New Roman"/>
                <a:ea typeface="Times New Roman"/>
                <a:cs typeface="Times New Roman"/>
                <a:sym typeface="Times New Roman"/>
              </a:rPr>
              <a:t>На њему се данас налази споменик Незнаном Јунаку. </a:t>
            </a:r>
            <a:endParaRPr sz="14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191919"/>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3F4252"/>
              </a:buClr>
              <a:buSzPts val="1400"/>
              <a:buFont typeface="Nunito"/>
              <a:buNone/>
            </a:pPr>
            <a:r>
              <a:rPr lang="sr-Cyrl-RS" sz="2000" b="0" i="0" u="none" strike="noStrike" cap="none" dirty="0">
                <a:solidFill>
                  <a:srgbClr val="191919"/>
                </a:solidFill>
                <a:latin typeface="Times New Roman"/>
                <a:ea typeface="Times New Roman"/>
                <a:cs typeface="Times New Roman"/>
                <a:sym typeface="Times New Roman"/>
              </a:rPr>
              <a:t>Подаци о изгледу тврђаве данас су доступни у виду записа старих хроничара (Ђ. Бошковић), радова Александра Дерока и неколико фотографија које се налазе у Народном музеју у Београду. </a:t>
            </a:r>
            <a:endParaRPr sz="1400" b="0" i="0" u="none" strike="noStrike" cap="none" dirty="0">
              <a:solidFill>
                <a:srgbClr val="191919"/>
              </a:solidFill>
              <a:latin typeface="Times New Roman"/>
              <a:ea typeface="Times New Roman"/>
              <a:cs typeface="Times New Roman"/>
              <a:sym typeface="Times New Roman"/>
            </a:endParaRPr>
          </a:p>
        </p:txBody>
      </p:sp>
      <p:pic>
        <p:nvPicPr>
          <p:cNvPr id="390" name="Google Shape;390;p52"/>
          <p:cNvPicPr preferRelativeResize="0"/>
          <p:nvPr/>
        </p:nvPicPr>
        <p:blipFill rotWithShape="1">
          <a:blip r:embed="rId3">
            <a:alphaModFix/>
          </a:blip>
          <a:srcRect/>
          <a:stretch/>
        </p:blipFill>
        <p:spPr>
          <a:xfrm>
            <a:off x="6096000" y="432607"/>
            <a:ext cx="4267200" cy="286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1" name="Google Shape;391;p52"/>
          <p:cNvPicPr preferRelativeResize="0"/>
          <p:nvPr/>
        </p:nvPicPr>
        <p:blipFill rotWithShape="1">
          <a:blip r:embed="rId4">
            <a:alphaModFix/>
          </a:blip>
          <a:srcRect/>
          <a:stretch/>
        </p:blipFill>
        <p:spPr>
          <a:xfrm>
            <a:off x="6096000" y="3712206"/>
            <a:ext cx="4462272" cy="2383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txBox="1">
            <a:spLocks noGrp="1"/>
          </p:cNvSpPr>
          <p:nvPr>
            <p:ph type="title"/>
          </p:nvPr>
        </p:nvSpPr>
        <p:spPr>
          <a:xfrm>
            <a:off x="838200" y="633349"/>
            <a:ext cx="10515600" cy="62242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Идеја</a:t>
            </a:r>
            <a:endParaRPr sz="3200" b="1" dirty="0">
              <a:latin typeface="Times New Roman"/>
              <a:ea typeface="Times New Roman"/>
              <a:cs typeface="Times New Roman"/>
              <a:sym typeface="Times New Roman"/>
            </a:endParaRPr>
          </a:p>
        </p:txBody>
      </p:sp>
      <p:sp>
        <p:nvSpPr>
          <p:cNvPr id="397" name="Google Shape;397;p53"/>
          <p:cNvSpPr txBox="1">
            <a:spLocks noGrp="1"/>
          </p:cNvSpPr>
          <p:nvPr>
            <p:ph type="body" idx="1"/>
          </p:nvPr>
        </p:nvSpPr>
        <p:spPr>
          <a:xfrm>
            <a:off x="838200" y="1825625"/>
            <a:ext cx="10515600" cy="3148711"/>
          </a:xfrm>
          <a:prstGeom prst="rect">
            <a:avLst/>
          </a:prstGeom>
          <a:noFill/>
          <a:ln>
            <a:noFill/>
          </a:ln>
        </p:spPr>
        <p:txBody>
          <a:bodyPr spcFirstLastPara="1" wrap="square" lIns="91425" tIns="45700" rIns="91425" bIns="45700" anchor="t" anchorCtr="0">
            <a:normAutofit/>
          </a:bodyPr>
          <a:lstStyle/>
          <a:p>
            <a:pPr marL="457200" lvl="0" indent="-342900" algn="just" rtl="0">
              <a:lnSpc>
                <a:spcPct val="90000"/>
              </a:lnSpc>
              <a:spcBef>
                <a:spcPts val="1000"/>
              </a:spcBef>
              <a:spcAft>
                <a:spcPts val="0"/>
              </a:spcAft>
              <a:buClr>
                <a:schemeClr val="dk1"/>
              </a:buClr>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На основу истраживања о настајању, изградњи Авалског торња дошло се до податка да је у основи првог  а и другог торња троножац.</a:t>
            </a:r>
            <a:endParaRPr sz="2400" dirty="0">
              <a:latin typeface="Times New Roman" panose="02020603050405020304" pitchFamily="18" charset="0"/>
              <a:cs typeface="Times New Roman" panose="02020603050405020304" pitchFamily="18" charset="0"/>
            </a:endParaRPr>
          </a:p>
          <a:p>
            <a:pPr marL="457200" lvl="0" indent="-342900" algn="just" rtl="0">
              <a:lnSpc>
                <a:spcPct val="90000"/>
              </a:lnSpc>
              <a:spcBef>
                <a:spcPts val="1000"/>
              </a:spcBef>
              <a:spcAft>
                <a:spcPts val="0"/>
              </a:spcAft>
              <a:buClr>
                <a:schemeClr val="dk1"/>
              </a:buClr>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Троножац  је портабилни оквир са три ноге који се користи као носач објеката.</a:t>
            </a:r>
            <a:endParaRPr sz="2400" dirty="0">
              <a:latin typeface="Times New Roman" panose="02020603050405020304" pitchFamily="18" charset="0"/>
              <a:cs typeface="Times New Roman" panose="02020603050405020304" pitchFamily="18" charset="0"/>
            </a:endParaRPr>
          </a:p>
          <a:p>
            <a:pPr marL="457200" lvl="0" indent="-342900" algn="just" rtl="0">
              <a:lnSpc>
                <a:spcPct val="90000"/>
              </a:lnSpc>
              <a:spcBef>
                <a:spcPts val="1000"/>
              </a:spcBef>
              <a:spcAft>
                <a:spcPts val="0"/>
              </a:spcAft>
              <a:buClr>
                <a:schemeClr val="dk1"/>
              </a:buClr>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Пружа стабилну основу  против сила које делују на доле и у хоризонталном правцу , као и против момента око вертикалне осе.</a:t>
            </a:r>
            <a:endParaRPr sz="2400" dirty="0">
              <a:latin typeface="Times New Roman" panose="02020603050405020304" pitchFamily="18" charset="0"/>
              <a:cs typeface="Times New Roman" panose="02020603050405020304" pitchFamily="18" charset="0"/>
            </a:endParaRPr>
          </a:p>
          <a:p>
            <a:pPr marL="457200" lvl="0" indent="-228600" algn="l" rtl="0">
              <a:lnSpc>
                <a:spcPct val="90000"/>
              </a:lnSpc>
              <a:spcBef>
                <a:spcPts val="1000"/>
              </a:spcBef>
              <a:spcAft>
                <a:spcPts val="0"/>
              </a:spcAft>
              <a:buClr>
                <a:schemeClr val="dk1"/>
              </a:buClr>
              <a:buSzPts val="1800"/>
              <a:buNone/>
            </a:pPr>
            <a:endParaRPr sz="2400" dirty="0">
              <a:latin typeface="Times New Roman" panose="02020603050405020304" pitchFamily="18" charset="0"/>
              <a:cs typeface="Times New Roman" panose="02020603050405020304" pitchFamily="18" charset="0"/>
            </a:endParaRPr>
          </a:p>
        </p:txBody>
      </p:sp>
      <p:sp>
        <p:nvSpPr>
          <p:cNvPr id="398" name="Google Shape;39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838200" y="326076"/>
            <a:ext cx="10515600" cy="7369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sr-Cyrl-RS" sz="3200" b="1" dirty="0">
                <a:latin typeface="Times New Roman" panose="02020603050405020304" pitchFamily="18" charset="0"/>
                <a:cs typeface="Times New Roman" panose="02020603050405020304" pitchFamily="18" charset="0"/>
              </a:rPr>
              <a:t>Састављање троножца </a:t>
            </a:r>
            <a:endParaRPr sz="3200" b="1" dirty="0">
              <a:latin typeface="Times New Roman" panose="02020603050405020304" pitchFamily="18" charset="0"/>
              <a:cs typeface="Times New Roman" panose="02020603050405020304" pitchFamily="18" charset="0"/>
            </a:endParaRPr>
          </a:p>
        </p:txBody>
      </p:sp>
      <p:pic>
        <p:nvPicPr>
          <p:cNvPr id="407" name="Google Shape;407;p54"/>
          <p:cNvPicPr preferRelativeResize="0"/>
          <p:nvPr/>
        </p:nvPicPr>
        <p:blipFill rotWithShape="1">
          <a:blip r:embed="rId3">
            <a:alphaModFix/>
          </a:blip>
          <a:srcRect/>
          <a:stretch/>
        </p:blipFill>
        <p:spPr>
          <a:xfrm>
            <a:off x="1861255" y="4020076"/>
            <a:ext cx="3873117" cy="2146720"/>
          </a:xfrm>
          <a:prstGeom prst="rect">
            <a:avLst/>
          </a:prstGeom>
          <a:ln>
            <a:noFill/>
          </a:ln>
          <a:effectLst>
            <a:softEdge rad="112500"/>
          </a:effectLst>
        </p:spPr>
      </p:pic>
      <p:pic>
        <p:nvPicPr>
          <p:cNvPr id="408" name="Google Shape;408;p54"/>
          <p:cNvPicPr preferRelativeResize="0"/>
          <p:nvPr/>
        </p:nvPicPr>
        <p:blipFill rotWithShape="1">
          <a:blip r:embed="rId4">
            <a:alphaModFix/>
          </a:blip>
          <a:srcRect/>
          <a:stretch/>
        </p:blipFill>
        <p:spPr>
          <a:xfrm>
            <a:off x="6861808" y="4034651"/>
            <a:ext cx="4004780" cy="2132145"/>
          </a:xfrm>
          <a:prstGeom prst="rect">
            <a:avLst/>
          </a:prstGeom>
          <a:ln>
            <a:noFill/>
          </a:ln>
          <a:effectLst>
            <a:softEdge rad="112500"/>
          </a:effectLst>
        </p:spPr>
      </p:pic>
      <p:sp>
        <p:nvSpPr>
          <p:cNvPr id="409" name="Google Shape;40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38</a:t>
            </a:fld>
            <a:endParaRPr/>
          </a:p>
        </p:txBody>
      </p:sp>
      <p:pic>
        <p:nvPicPr>
          <p:cNvPr id="9" name="Google Shape;405;p54"/>
          <p:cNvPicPr preferRelativeResize="0"/>
          <p:nvPr/>
        </p:nvPicPr>
        <p:blipFill rotWithShape="1">
          <a:blip r:embed="rId5">
            <a:alphaModFix/>
          </a:blip>
          <a:srcRect/>
          <a:stretch/>
        </p:blipFill>
        <p:spPr>
          <a:xfrm>
            <a:off x="5734373" y="1405190"/>
            <a:ext cx="4003701" cy="2151866"/>
          </a:xfrm>
          <a:prstGeom prst="rect">
            <a:avLst/>
          </a:prstGeom>
          <a:ln>
            <a:noFill/>
          </a:ln>
          <a:effectLst>
            <a:softEdge rad="112500"/>
          </a:effectLst>
        </p:spPr>
      </p:pic>
      <p:pic>
        <p:nvPicPr>
          <p:cNvPr id="10" name="Google Shape;406;p54"/>
          <p:cNvPicPr preferRelativeResize="0"/>
          <p:nvPr/>
        </p:nvPicPr>
        <p:blipFill rotWithShape="1">
          <a:blip r:embed="rId6">
            <a:alphaModFix/>
          </a:blip>
          <a:srcRect/>
          <a:stretch/>
        </p:blipFill>
        <p:spPr>
          <a:xfrm>
            <a:off x="838200" y="1405190"/>
            <a:ext cx="3881536" cy="2151866"/>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5"/>
          <p:cNvSpPr txBox="1">
            <a:spLocks noGrp="1"/>
          </p:cNvSpPr>
          <p:nvPr>
            <p:ph type="title"/>
          </p:nvPr>
        </p:nvSpPr>
        <p:spPr>
          <a:xfrm>
            <a:off x="3654552" y="428307"/>
            <a:ext cx="3685025" cy="91503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dirty="0">
                <a:latin typeface="Times New Roman"/>
                <a:ea typeface="Times New Roman"/>
                <a:cs typeface="Times New Roman"/>
                <a:sym typeface="Times New Roman"/>
              </a:rPr>
              <a:t>T</a:t>
            </a:r>
            <a:r>
              <a:rPr lang="sr-Cyrl-RS" sz="3200" b="1" dirty="0">
                <a:latin typeface="Times New Roman"/>
                <a:ea typeface="Times New Roman"/>
                <a:cs typeface="Times New Roman"/>
                <a:sym typeface="Times New Roman"/>
              </a:rPr>
              <a:t>роножац</a:t>
            </a:r>
            <a:endParaRPr sz="3200" b="1" dirty="0">
              <a:latin typeface="Times New Roman"/>
              <a:ea typeface="Times New Roman"/>
              <a:cs typeface="Times New Roman"/>
              <a:sym typeface="Times New Roman"/>
            </a:endParaRPr>
          </a:p>
        </p:txBody>
      </p:sp>
      <p:pic>
        <p:nvPicPr>
          <p:cNvPr id="415" name="Google Shape;415;p55"/>
          <p:cNvPicPr preferRelativeResize="0">
            <a:picLocks noGrp="1"/>
          </p:cNvPicPr>
          <p:nvPr>
            <p:ph type="body" idx="1"/>
          </p:nvPr>
        </p:nvPicPr>
        <p:blipFill rotWithShape="1">
          <a:blip r:embed="rId3">
            <a:alphaModFix/>
          </a:blip>
          <a:srcRect/>
          <a:stretch/>
        </p:blipFill>
        <p:spPr>
          <a:xfrm>
            <a:off x="685800" y="2048669"/>
            <a:ext cx="3124200" cy="4171950"/>
          </a:xfrm>
          <a:prstGeom prst="rect">
            <a:avLst/>
          </a:prstGeom>
          <a:ln>
            <a:noFill/>
          </a:ln>
          <a:effectLst>
            <a:softEdge rad="112500"/>
          </a:effectLst>
        </p:spPr>
      </p:pic>
      <p:pic>
        <p:nvPicPr>
          <p:cNvPr id="416" name="Google Shape;416;p55"/>
          <p:cNvPicPr preferRelativeResize="0"/>
          <p:nvPr/>
        </p:nvPicPr>
        <p:blipFill rotWithShape="1">
          <a:blip r:embed="rId4">
            <a:alphaModFix/>
          </a:blip>
          <a:srcRect/>
          <a:stretch/>
        </p:blipFill>
        <p:spPr>
          <a:xfrm>
            <a:off x="8229600" y="885825"/>
            <a:ext cx="3124200" cy="4171950"/>
          </a:xfrm>
          <a:prstGeom prst="rect">
            <a:avLst/>
          </a:prstGeom>
          <a:ln>
            <a:noFill/>
          </a:ln>
          <a:effectLst>
            <a:softEdge rad="112500"/>
          </a:effectLst>
        </p:spPr>
      </p:pic>
      <p:pic>
        <p:nvPicPr>
          <p:cNvPr id="417" name="Google Shape;417;p55"/>
          <p:cNvPicPr preferRelativeResize="0"/>
          <p:nvPr/>
        </p:nvPicPr>
        <p:blipFill rotWithShape="1">
          <a:blip r:embed="rId5">
            <a:alphaModFix/>
          </a:blip>
          <a:srcRect/>
          <a:stretch/>
        </p:blipFill>
        <p:spPr>
          <a:xfrm>
            <a:off x="4523225" y="1690688"/>
            <a:ext cx="2993149" cy="3344068"/>
          </a:xfrm>
          <a:prstGeom prst="rect">
            <a:avLst/>
          </a:prstGeom>
          <a:ln>
            <a:noFill/>
          </a:ln>
          <a:effectLst>
            <a:softEdge rad="112500"/>
          </a:effectLst>
        </p:spPr>
      </p:pic>
      <p:sp>
        <p:nvSpPr>
          <p:cNvPr id="418" name="Google Shape;418;p55"/>
          <p:cNvSpPr txBox="1"/>
          <p:nvPr/>
        </p:nvSpPr>
        <p:spPr>
          <a:xfrm>
            <a:off x="4298823" y="5187721"/>
            <a:ext cx="7413801"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sr-Cyrl-RS" sz="1800" b="0" i="0" u="none" strike="noStrike" cap="none" dirty="0">
                <a:solidFill>
                  <a:srgbClr val="202122"/>
                </a:solidFill>
                <a:latin typeface="Times New Roman"/>
                <a:ea typeface="Times New Roman"/>
                <a:cs typeface="Times New Roman"/>
                <a:sym typeface="Times New Roman"/>
              </a:rPr>
              <a:t>Традиционални троножац - столица (хоклица) са три ноге, била је у употреби у сеоским домаћинствима у Србији до друге половине 20. века</a:t>
            </a:r>
            <a:endParaRPr sz="1800" b="0" i="0" u="none" strike="noStrike" cap="none" dirty="0">
              <a:solidFill>
                <a:srgbClr val="000000"/>
              </a:solidFill>
              <a:latin typeface="Times New Roman"/>
              <a:ea typeface="Times New Roman"/>
              <a:cs typeface="Times New Roman"/>
              <a:sym typeface="Times New Roman"/>
            </a:endParaRPr>
          </a:p>
        </p:txBody>
      </p:sp>
      <p:sp>
        <p:nvSpPr>
          <p:cNvPr id="419" name="Google Shape;41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879986" y="321583"/>
            <a:ext cx="10515600" cy="66596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SzPct val="62500"/>
              <a:buNone/>
            </a:pPr>
            <a:r>
              <a:rPr lang="sr-Cyrl-RS" sz="3200" b="1" i="0" u="none" strike="noStrike" cap="none" dirty="0">
                <a:solidFill>
                  <a:srgbClr val="5D7C0A"/>
                </a:solidFill>
                <a:latin typeface="Times New Roman"/>
                <a:ea typeface="Times New Roman"/>
                <a:cs typeface="Times New Roman"/>
                <a:sym typeface="Times New Roman"/>
              </a:rPr>
              <a:t>           </a:t>
            </a:r>
            <a:br>
              <a:rPr lang="sr-Cyrl-RS" sz="3200" b="1" i="0" u="none" strike="noStrike" cap="none" dirty="0">
                <a:solidFill>
                  <a:srgbClr val="5D7C0A"/>
                </a:solidFill>
                <a:latin typeface="Times New Roman"/>
                <a:ea typeface="Times New Roman"/>
                <a:cs typeface="Times New Roman"/>
                <a:sym typeface="Times New Roman"/>
              </a:rPr>
            </a:br>
            <a:r>
              <a:rPr lang="sr-Cyrl-RS" sz="3200" b="1" i="0" u="none" strike="noStrike" cap="none" dirty="0">
                <a:solidFill>
                  <a:srgbClr val="171616"/>
                </a:solidFill>
                <a:latin typeface="Times New Roman"/>
                <a:ea typeface="Times New Roman"/>
                <a:cs typeface="Times New Roman"/>
                <a:sym typeface="Times New Roman"/>
              </a:rPr>
              <a:t>Екологија је наука о  животној средини. </a:t>
            </a:r>
            <a:br>
              <a:rPr lang="sr-Cyrl-RS" sz="3200" b="1" i="0" u="none" strike="noStrike" cap="none" dirty="0">
                <a:solidFill>
                  <a:srgbClr val="171616"/>
                </a:solidFill>
                <a:latin typeface="Times New Roman"/>
                <a:ea typeface="Times New Roman"/>
                <a:cs typeface="Times New Roman"/>
                <a:sym typeface="Times New Roman"/>
              </a:rPr>
            </a:br>
            <a:endParaRPr sz="3200" dirty="0">
              <a:solidFill>
                <a:srgbClr val="171616"/>
              </a:solidFill>
            </a:endParaRPr>
          </a:p>
        </p:txBody>
      </p:sp>
      <p:sp>
        <p:nvSpPr>
          <p:cNvPr id="122" name="Google Shape;122;p20"/>
          <p:cNvSpPr txBox="1">
            <a:spLocks noGrp="1"/>
          </p:cNvSpPr>
          <p:nvPr>
            <p:ph type="body" idx="1"/>
          </p:nvPr>
        </p:nvSpPr>
        <p:spPr>
          <a:xfrm>
            <a:off x="879986" y="1294143"/>
            <a:ext cx="5216014" cy="5062207"/>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rgbClr val="000000"/>
              </a:buClr>
              <a:buSzPts val="1800"/>
              <a:buFont typeface="Arial"/>
              <a:buNone/>
            </a:pPr>
            <a:r>
              <a:rPr lang="sr-Cyrl-RS" sz="2000" i="0" u="none" strike="noStrike" cap="none" dirty="0">
                <a:solidFill>
                  <a:srgbClr val="171616"/>
                </a:solidFill>
                <a:latin typeface="Times New Roman"/>
                <a:ea typeface="Times New Roman"/>
                <a:cs typeface="Times New Roman"/>
                <a:sym typeface="Times New Roman"/>
              </a:rPr>
              <a:t>Назив  потиче од грчких речи </a:t>
            </a:r>
            <a:r>
              <a:rPr lang="sr-Cyrl-RS" sz="2000" i="1" u="none" strike="noStrike" cap="none" dirty="0">
                <a:solidFill>
                  <a:srgbClr val="171616"/>
                </a:solidFill>
                <a:latin typeface="Times New Roman"/>
                <a:ea typeface="Times New Roman"/>
                <a:cs typeface="Times New Roman"/>
                <a:sym typeface="Times New Roman"/>
              </a:rPr>
              <a:t>oikos</a:t>
            </a:r>
            <a:r>
              <a:rPr lang="sr-Cyrl-RS" sz="2000" i="0" u="none" strike="noStrike" cap="none" dirty="0">
                <a:solidFill>
                  <a:srgbClr val="171616"/>
                </a:solidFill>
                <a:latin typeface="Times New Roman"/>
                <a:ea typeface="Times New Roman"/>
                <a:cs typeface="Times New Roman"/>
                <a:sym typeface="Times New Roman"/>
              </a:rPr>
              <a:t> - дом, домаћинство и  </a:t>
            </a:r>
            <a:r>
              <a:rPr lang="sr-Cyrl-RS" sz="2000" i="1" u="none" strike="noStrike" cap="none" dirty="0">
                <a:solidFill>
                  <a:srgbClr val="171616"/>
                </a:solidFill>
                <a:latin typeface="Times New Roman"/>
                <a:ea typeface="Times New Roman"/>
                <a:cs typeface="Times New Roman"/>
                <a:sym typeface="Times New Roman"/>
              </a:rPr>
              <a:t>logos</a:t>
            </a:r>
            <a:r>
              <a:rPr lang="sr-Cyrl-RS" sz="2000" i="0" u="none" strike="noStrike" cap="none" dirty="0">
                <a:solidFill>
                  <a:srgbClr val="171616"/>
                </a:solidFill>
                <a:latin typeface="Times New Roman"/>
                <a:ea typeface="Times New Roman"/>
                <a:cs typeface="Times New Roman"/>
                <a:sym typeface="Times New Roman"/>
              </a:rPr>
              <a:t> - наука, изучавање.     </a:t>
            </a:r>
            <a:endParaRPr sz="3200" dirty="0">
              <a:solidFill>
                <a:srgbClr val="171616"/>
              </a:solidFill>
              <a:latin typeface="Times New Roman"/>
              <a:ea typeface="Times New Roman"/>
              <a:cs typeface="Times New Roman"/>
              <a:sym typeface="Times New Roman"/>
            </a:endParaRPr>
          </a:p>
          <a:p>
            <a:pPr marL="0" marR="0" lvl="0" indent="0" algn="just" rtl="0">
              <a:lnSpc>
                <a:spcPct val="100000"/>
              </a:lnSpc>
              <a:spcBef>
                <a:spcPts val="600"/>
              </a:spcBef>
              <a:spcAft>
                <a:spcPts val="0"/>
              </a:spcAft>
              <a:buClr>
                <a:srgbClr val="000000"/>
              </a:buClr>
              <a:buSzPts val="1800"/>
              <a:buFont typeface="Arial"/>
              <a:buNone/>
            </a:pPr>
            <a:r>
              <a:rPr lang="sr-Cyrl-RS" sz="2000" i="0" u="none" strike="noStrike" cap="none" dirty="0">
                <a:solidFill>
                  <a:srgbClr val="171616"/>
                </a:solidFill>
                <a:latin typeface="Times New Roman"/>
                <a:ea typeface="Times New Roman"/>
                <a:cs typeface="Times New Roman"/>
                <a:sym typeface="Times New Roman"/>
              </a:rPr>
              <a:t>Екологија је научна дисциплина која проучава распоред и распрострањеност </a:t>
            </a:r>
            <a:endParaRPr sz="3200" dirty="0">
              <a:solidFill>
                <a:srgbClr val="171616"/>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sr-Cyrl-RS" sz="2000" i="0" u="none" strike="noStrike" cap="none" dirty="0">
                <a:solidFill>
                  <a:srgbClr val="171616"/>
                </a:solidFill>
                <a:latin typeface="Times New Roman"/>
                <a:ea typeface="Times New Roman"/>
                <a:cs typeface="Times New Roman"/>
                <a:sym typeface="Times New Roman"/>
              </a:rPr>
              <a:t>живих организама и биолошке интеракције између организама и њиховог окружења</a:t>
            </a:r>
            <a:endParaRPr sz="2000" i="0" u="none" strike="noStrike" cap="none" dirty="0">
              <a:solidFill>
                <a:srgbClr val="171616"/>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sr-Cyrl-RS" sz="2000" i="0" u="none" strike="noStrike" cap="none" dirty="0">
                <a:solidFill>
                  <a:srgbClr val="171616"/>
                </a:solidFill>
                <a:latin typeface="Times New Roman"/>
                <a:ea typeface="Times New Roman"/>
                <a:cs typeface="Times New Roman"/>
                <a:sym typeface="Times New Roman"/>
              </a:rPr>
              <a:t>Непоштовање еколошке равнотеже доводи до  природних катастрофа као  што су глади и водени ратови.</a:t>
            </a:r>
            <a:endParaRPr sz="3200" dirty="0">
              <a:solidFill>
                <a:srgbClr val="171616"/>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sr-Cyrl-RS" sz="2000" i="0" u="none" strike="noStrike" cap="none" dirty="0">
                <a:solidFill>
                  <a:srgbClr val="171616"/>
                </a:solidFill>
                <a:latin typeface="Times New Roman"/>
                <a:ea typeface="Times New Roman"/>
                <a:cs typeface="Times New Roman"/>
                <a:sym typeface="Times New Roman"/>
              </a:rPr>
              <a:t>Резултат тога су и  лоши животни сценарији. Да би се избегли разни  сценарији катастрофе, људи покушавају да произведу технологије које штите природу, а последњих година, људи су се окренули активностима које не штете природи, као што су обновљиви извори енергије.</a:t>
            </a:r>
            <a:endParaRPr sz="3200" dirty="0">
              <a:solidFill>
                <a:srgbClr val="171616"/>
              </a:solidFill>
              <a:latin typeface="Times New Roman"/>
              <a:ea typeface="Times New Roman"/>
              <a:cs typeface="Times New Roman"/>
              <a:sym typeface="Times New Roman"/>
            </a:endParaRPr>
          </a:p>
          <a:p>
            <a:pPr marL="457200" lvl="0" indent="-228600" algn="l" rtl="0">
              <a:lnSpc>
                <a:spcPct val="90000"/>
              </a:lnSpc>
              <a:spcBef>
                <a:spcPts val="1000"/>
              </a:spcBef>
              <a:spcAft>
                <a:spcPts val="0"/>
              </a:spcAft>
              <a:buClr>
                <a:schemeClr val="dk1"/>
              </a:buClr>
              <a:buSzPts val="1800"/>
              <a:buNone/>
            </a:pPr>
            <a:endParaRPr dirty="0"/>
          </a:p>
        </p:txBody>
      </p:sp>
      <p:sp>
        <p:nvSpPr>
          <p:cNvPr id="123" name="Google Shape;123;p20"/>
          <p:cNvSpPr txBox="1"/>
          <p:nvPr/>
        </p:nvSpPr>
        <p:spPr>
          <a:xfrm>
            <a:off x="6459794" y="1270741"/>
            <a:ext cx="4894006" cy="25545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71616"/>
                </a:solidFill>
                <a:latin typeface="Times New Roman"/>
                <a:ea typeface="Times New Roman"/>
                <a:cs typeface="Times New Roman"/>
                <a:sym typeface="Times New Roman"/>
              </a:rPr>
              <a:t>Важно је упознати се са екологијом ,како би сваки појединац знао како да допринесе у решавању проблема везаних за нарушавање еколошке равнотеже.</a:t>
            </a:r>
            <a:endParaRPr sz="2000" b="0" i="0" u="none" strike="noStrike" cap="none" dirty="0">
              <a:solidFill>
                <a:srgbClr val="171616"/>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71616"/>
                </a:solidFill>
                <a:latin typeface="Times New Roman"/>
                <a:ea typeface="Times New Roman"/>
                <a:cs typeface="Times New Roman"/>
                <a:sym typeface="Times New Roman"/>
              </a:rPr>
              <a:t> Да се посече дрво треба неколико минута а да исто порасте треба неколико деценија</a:t>
            </a:r>
            <a:endParaRPr sz="2000" b="0" i="0" u="none" strike="noStrike" cap="none" dirty="0">
              <a:solidFill>
                <a:srgbClr val="171616"/>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71616"/>
                </a:solidFill>
                <a:latin typeface="Times New Roman"/>
                <a:ea typeface="Times New Roman"/>
                <a:cs typeface="Times New Roman"/>
                <a:sym typeface="Times New Roman"/>
              </a:rPr>
              <a:t> Знајући то, човек треба да се води изреком боље спречити него лечити</a:t>
            </a:r>
            <a:r>
              <a:rPr lang="sr-Cyrl-RS" sz="2000" b="0" i="0" u="none" strike="noStrike" cap="none" dirty="0">
                <a:solidFill>
                  <a:srgbClr val="548135"/>
                </a:solidFill>
                <a:latin typeface="Times New Roman"/>
                <a:ea typeface="Times New Roman"/>
                <a:cs typeface="Times New Roman"/>
                <a:sym typeface="Times New Roman"/>
              </a:rPr>
              <a:t>.</a:t>
            </a:r>
            <a:endParaRPr sz="2000" b="0" i="0" u="none" strike="noStrike" cap="none" dirty="0">
              <a:solidFill>
                <a:srgbClr val="000000"/>
              </a:solidFill>
              <a:sym typeface="Arial"/>
            </a:endParaRPr>
          </a:p>
        </p:txBody>
      </p:sp>
      <p:sp>
        <p:nvSpPr>
          <p:cNvPr id="124" name="Google Shape;12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6"/>
          <p:cNvSpPr txBox="1">
            <a:spLocks noGrp="1"/>
          </p:cNvSpPr>
          <p:nvPr>
            <p:ph type="title"/>
          </p:nvPr>
        </p:nvSpPr>
        <p:spPr>
          <a:xfrm>
            <a:off x="3157728" y="365125"/>
            <a:ext cx="338937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200" b="1" dirty="0">
                <a:latin typeface="Times New Roman"/>
                <a:ea typeface="Times New Roman"/>
                <a:cs typeface="Times New Roman"/>
                <a:sym typeface="Times New Roman"/>
              </a:rPr>
              <a:t>Троножац</a:t>
            </a:r>
            <a:endParaRPr sz="3200" b="1" dirty="0">
              <a:latin typeface="Times New Roman"/>
              <a:ea typeface="Times New Roman"/>
              <a:cs typeface="Times New Roman"/>
              <a:sym typeface="Times New Roman"/>
            </a:endParaRPr>
          </a:p>
        </p:txBody>
      </p:sp>
      <p:sp>
        <p:nvSpPr>
          <p:cNvPr id="425" name="Google Shape;425;p56"/>
          <p:cNvSpPr txBox="1">
            <a:spLocks noGrp="1"/>
          </p:cNvSpPr>
          <p:nvPr>
            <p:ph type="body" idx="1"/>
          </p:nvPr>
        </p:nvSpPr>
        <p:spPr>
          <a:xfrm>
            <a:off x="728472" y="2109534"/>
            <a:ext cx="10515600" cy="4111879"/>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Clr>
                <a:schemeClr val="dk1"/>
              </a:buClr>
              <a:buSzPts val="1800"/>
              <a:buNone/>
            </a:pPr>
            <a:r>
              <a:rPr lang="sr-Cyrl-RS" sz="2000" b="1" dirty="0">
                <a:latin typeface="Times New Roman"/>
                <a:ea typeface="Times New Roman"/>
                <a:cs typeface="Times New Roman"/>
                <a:sym typeface="Times New Roman"/>
              </a:rPr>
              <a:t>ТРИПОД </a:t>
            </a:r>
            <a:r>
              <a:rPr lang="sr-Cyrl-RS" sz="2000" dirty="0">
                <a:latin typeface="Times New Roman"/>
                <a:ea typeface="Times New Roman"/>
                <a:cs typeface="Times New Roman"/>
                <a:sym typeface="Times New Roman"/>
              </a:rPr>
              <a:t>(грч.) — троножац; говорити с трипода »пророчки, беспоговорно, ауторитативно«. </a:t>
            </a:r>
            <a:endParaRPr dirty="0"/>
          </a:p>
          <a:p>
            <a:pPr marL="114300" lvl="0" indent="0" algn="l" rtl="0">
              <a:lnSpc>
                <a:spcPct val="90000"/>
              </a:lnSpc>
              <a:spcBef>
                <a:spcPts val="1000"/>
              </a:spcBef>
              <a:spcAft>
                <a:spcPts val="0"/>
              </a:spcAft>
              <a:buClr>
                <a:schemeClr val="dk1"/>
              </a:buClr>
              <a:buSzPts val="1800"/>
              <a:buNone/>
            </a:pPr>
            <a:r>
              <a:rPr lang="sr-Cyrl-RS" sz="2000" b="1" dirty="0">
                <a:latin typeface="Times New Roman"/>
                <a:ea typeface="Times New Roman"/>
                <a:cs typeface="Times New Roman"/>
                <a:sym typeface="Times New Roman"/>
              </a:rPr>
              <a:t>Занимљивости :</a:t>
            </a:r>
            <a:endParaRPr b="1" dirty="0"/>
          </a:p>
          <a:p>
            <a:pPr marL="114300" lvl="0" indent="0" algn="just" rtl="0">
              <a:lnSpc>
                <a:spcPct val="90000"/>
              </a:lnSpc>
              <a:spcBef>
                <a:spcPts val="1000"/>
              </a:spcBef>
              <a:spcAft>
                <a:spcPts val="0"/>
              </a:spcAft>
              <a:buSzPts val="1800"/>
              <a:buNone/>
            </a:pPr>
            <a:r>
              <a:rPr lang="sr-Cyrl-RS" sz="2000" dirty="0">
                <a:latin typeface="Times New Roman"/>
                <a:ea typeface="Times New Roman"/>
                <a:cs typeface="Times New Roman"/>
                <a:sym typeface="Times New Roman"/>
              </a:rPr>
              <a:t>Пророчица Питија у Делфима казивала је своја пророчанства седећи на троношцу изнад пукотине из које су избијала нека испарења. Троножац је био симбол Аполонове присутности , бога светла и хармоније.</a:t>
            </a:r>
            <a:r>
              <a:rPr lang="sr-Latn-RS" sz="2000" dirty="0">
                <a:latin typeface="Times New Roman"/>
                <a:ea typeface="Times New Roman"/>
                <a:cs typeface="Times New Roman"/>
                <a:sym typeface="Times New Roman"/>
              </a:rPr>
              <a:t> </a:t>
            </a:r>
            <a:r>
              <a:rPr lang="sr-Cyrl-RS" sz="2000" dirty="0">
                <a:latin typeface="Times New Roman"/>
                <a:ea typeface="Times New Roman"/>
                <a:cs typeface="Times New Roman"/>
                <a:sym typeface="Times New Roman"/>
              </a:rPr>
              <a:t>Позната је његова максима</a:t>
            </a:r>
            <a:endParaRPr lang="sr-Latn-RS" dirty="0">
              <a:ea typeface="Times New Roman"/>
            </a:endParaRPr>
          </a:p>
          <a:p>
            <a:pPr marL="114300" lvl="0" indent="0" algn="just" rtl="0">
              <a:lnSpc>
                <a:spcPct val="90000"/>
              </a:lnSpc>
              <a:spcBef>
                <a:spcPts val="1000"/>
              </a:spcBef>
              <a:spcAft>
                <a:spcPts val="0"/>
              </a:spcAft>
              <a:buSzPts val="1800"/>
              <a:buNone/>
            </a:pPr>
            <a:r>
              <a:rPr lang="sr-Latn-RS" sz="2000" dirty="0">
                <a:latin typeface="Times New Roman"/>
                <a:ea typeface="Times New Roman"/>
                <a:cs typeface="Times New Roman"/>
                <a:sym typeface="Times New Roman"/>
              </a:rPr>
              <a:t>-</a:t>
            </a:r>
            <a:r>
              <a:rPr lang="sr-Cyrl-RS" sz="2000" dirty="0">
                <a:latin typeface="Times New Roman"/>
                <a:ea typeface="Times New Roman"/>
                <a:cs typeface="Times New Roman"/>
                <a:sym typeface="Times New Roman"/>
              </a:rPr>
              <a:t> </a:t>
            </a:r>
            <a:r>
              <a:rPr lang="sr-Cyrl-RS" sz="2000" b="1" dirty="0">
                <a:latin typeface="Times New Roman"/>
                <a:ea typeface="Times New Roman"/>
                <a:cs typeface="Times New Roman"/>
                <a:sym typeface="Times New Roman"/>
              </a:rPr>
              <a:t>СПОЗНАЈ САМОГА СЕБЕ</a:t>
            </a:r>
            <a:r>
              <a:rPr lang="sr-Latn-RS" sz="2000" b="1" dirty="0">
                <a:latin typeface="Times New Roman"/>
                <a:ea typeface="Times New Roman"/>
                <a:cs typeface="Times New Roman"/>
                <a:sym typeface="Times New Roman"/>
              </a:rPr>
              <a:t>-</a:t>
            </a:r>
            <a:endParaRPr b="1" dirty="0"/>
          </a:p>
          <a:p>
            <a:pPr marL="114300" lvl="0" indent="0" algn="just" rtl="0">
              <a:lnSpc>
                <a:spcPct val="90000"/>
              </a:lnSpc>
              <a:spcBef>
                <a:spcPts val="1000"/>
              </a:spcBef>
              <a:spcAft>
                <a:spcPts val="0"/>
              </a:spcAft>
              <a:buSzPts val="1800"/>
              <a:buNone/>
            </a:pPr>
            <a:r>
              <a:rPr lang="sr-Cyrl-RS" sz="2000" dirty="0">
                <a:latin typeface="Times New Roman"/>
                <a:ea typeface="Times New Roman"/>
                <a:cs typeface="Times New Roman"/>
                <a:sym typeface="Times New Roman"/>
              </a:rPr>
              <a:t>Огњиште је у стара времена било место  поред ког бу се окупљала породица и око огњишта се  постављао троножац, најчешће дат од стране оца ћерци за мираз. Жена је  у периоду  матријархата представљала стуб породице и трудила се да одржи континуитет породице</a:t>
            </a:r>
            <a:endParaRPr dirty="0"/>
          </a:p>
          <a:p>
            <a:pPr marL="114300" lvl="0" indent="0" algn="just" rtl="0">
              <a:lnSpc>
                <a:spcPct val="90000"/>
              </a:lnSpc>
              <a:spcBef>
                <a:spcPts val="1000"/>
              </a:spcBef>
              <a:spcAft>
                <a:spcPts val="0"/>
              </a:spcAft>
              <a:buSzPts val="1800"/>
              <a:buNone/>
            </a:pPr>
            <a:r>
              <a:rPr lang="sr-Cyrl-RS" sz="2000" dirty="0">
                <a:latin typeface="Times New Roman"/>
                <a:ea typeface="Times New Roman"/>
                <a:cs typeface="Times New Roman"/>
                <a:sym typeface="Times New Roman"/>
              </a:rPr>
              <a:t>Народно веровање да свака породица треба да има троножац да би сачувала  благостање и спокој</a:t>
            </a:r>
            <a:endParaRPr dirty="0"/>
          </a:p>
          <a:p>
            <a:pPr marL="114300" lvl="0" indent="0" algn="l" rtl="0">
              <a:lnSpc>
                <a:spcPct val="90000"/>
              </a:lnSpc>
              <a:spcBef>
                <a:spcPts val="1000"/>
              </a:spcBef>
              <a:spcAft>
                <a:spcPts val="0"/>
              </a:spcAft>
              <a:buSzPts val="1800"/>
              <a:buNone/>
            </a:pPr>
            <a:endParaRPr sz="2000" dirty="0">
              <a:latin typeface="Times New Roman"/>
              <a:ea typeface="Times New Roman"/>
              <a:cs typeface="Times New Roman"/>
              <a:sym typeface="Times New Roman"/>
            </a:endParaRPr>
          </a:p>
          <a:p>
            <a:pPr marL="114300" lvl="0" indent="0" algn="l" rtl="0">
              <a:lnSpc>
                <a:spcPct val="90000"/>
              </a:lnSpc>
              <a:spcBef>
                <a:spcPts val="1000"/>
              </a:spcBef>
              <a:spcAft>
                <a:spcPts val="0"/>
              </a:spcAft>
              <a:buSzPts val="1800"/>
              <a:buNone/>
            </a:pPr>
            <a:endParaRPr sz="2000" dirty="0">
              <a:latin typeface="Times New Roman"/>
              <a:ea typeface="Times New Roman"/>
              <a:cs typeface="Times New Roman"/>
              <a:sym typeface="Times New Roman"/>
            </a:endParaRPr>
          </a:p>
        </p:txBody>
      </p:sp>
      <p:pic>
        <p:nvPicPr>
          <p:cNvPr id="426" name="Google Shape;426;p56"/>
          <p:cNvPicPr preferRelativeResize="0"/>
          <p:nvPr/>
        </p:nvPicPr>
        <p:blipFill rotWithShape="1">
          <a:blip r:embed="rId3">
            <a:alphaModFix/>
          </a:blip>
          <a:srcRect/>
          <a:stretch/>
        </p:blipFill>
        <p:spPr>
          <a:xfrm>
            <a:off x="7447841" y="445339"/>
            <a:ext cx="2065282" cy="1460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27" name="Google Shape;427;p56"/>
          <p:cNvPicPr preferRelativeResize="0"/>
          <p:nvPr/>
        </p:nvPicPr>
        <p:blipFill rotWithShape="1">
          <a:blip r:embed="rId4">
            <a:alphaModFix/>
          </a:blip>
          <a:srcRect/>
          <a:stretch/>
        </p:blipFill>
        <p:spPr>
          <a:xfrm>
            <a:off x="1717934" y="445339"/>
            <a:ext cx="1281297" cy="1407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28" name="Google Shape;42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7"/>
          <p:cNvSpPr txBox="1">
            <a:spLocks noGrp="1"/>
          </p:cNvSpPr>
          <p:nvPr>
            <p:ph type="title"/>
          </p:nvPr>
        </p:nvSpPr>
        <p:spPr>
          <a:xfrm>
            <a:off x="838200" y="394138"/>
            <a:ext cx="10515600" cy="10932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sr-Cyrl-RS"/>
              <a:t>  </a:t>
            </a:r>
            <a:endParaRPr/>
          </a:p>
        </p:txBody>
      </p:sp>
      <p:sp>
        <p:nvSpPr>
          <p:cNvPr id="434" name="Google Shape;434;p57"/>
          <p:cNvSpPr txBox="1">
            <a:spLocks noGrp="1"/>
          </p:cNvSpPr>
          <p:nvPr>
            <p:ph type="body" idx="1"/>
          </p:nvPr>
        </p:nvSpPr>
        <p:spPr>
          <a:xfrm>
            <a:off x="838200" y="2161309"/>
            <a:ext cx="9506272" cy="3251939"/>
          </a:xfrm>
          <a:prstGeom prst="rect">
            <a:avLst/>
          </a:prstGeom>
          <a:noFill/>
          <a:ln>
            <a:noFill/>
          </a:ln>
        </p:spPr>
        <p:txBody>
          <a:bodyPr spcFirstLastPara="1" wrap="square" lIns="91425" tIns="45700" rIns="91425" bIns="45700" anchor="t" anchorCtr="0">
            <a:normAutofit/>
          </a:bodyPr>
          <a:lstStyle/>
          <a:p>
            <a:pPr marL="342900">
              <a:lnSpc>
                <a:spcPct val="150000"/>
              </a:lnSpc>
            </a:pPr>
            <a:r>
              <a:rPr lang="sr-Cyrl-RS" sz="2000" dirty="0">
                <a:latin typeface="Times New Roman" panose="02020603050405020304" pitchFamily="18" charset="0"/>
                <a:ea typeface="Times New Roman"/>
                <a:cs typeface="Times New Roman" panose="02020603050405020304" pitchFamily="18" charset="0"/>
                <a:sym typeface="Times New Roman"/>
              </a:rPr>
              <a:t>Ијан и Мери Грант говоре да би родитељство било успешно а деца здрава, задовољна и успешна све три ноге као код троношца треба да буду исте дужине, тј.васпитање које се ослања на такве три ноге  је стабилно </a:t>
            </a:r>
            <a:endParaRPr sz="2400" dirty="0">
              <a:latin typeface="Times New Roman" panose="02020603050405020304" pitchFamily="18" charset="0"/>
              <a:cs typeface="Times New Roman" panose="02020603050405020304" pitchFamily="18" charset="0"/>
            </a:endParaRPr>
          </a:p>
          <a:p>
            <a:pPr marL="342900">
              <a:lnSpc>
                <a:spcPct val="150000"/>
              </a:lnSpc>
              <a:spcBef>
                <a:spcPts val="0"/>
              </a:spcBef>
              <a:tabLst>
                <a:tab pos="0" algn="l"/>
              </a:tabLst>
            </a:pPr>
            <a:r>
              <a:rPr lang="sr-Cyrl-RS" sz="2000" b="1" dirty="0">
                <a:latin typeface="Times New Roman" panose="02020603050405020304" pitchFamily="18" charset="0"/>
                <a:ea typeface="Times New Roman"/>
                <a:cs typeface="Times New Roman" panose="02020603050405020304" pitchFamily="18" charset="0"/>
                <a:sym typeface="Times New Roman"/>
              </a:rPr>
              <a:t>Прва нога</a:t>
            </a:r>
            <a:r>
              <a:rPr lang="sr-Cyrl-RS" sz="2000" dirty="0">
                <a:latin typeface="Times New Roman" panose="02020603050405020304" pitchFamily="18" charset="0"/>
                <a:ea typeface="Times New Roman"/>
                <a:cs typeface="Times New Roman" panose="02020603050405020304" pitchFamily="18" charset="0"/>
                <a:sym typeface="Times New Roman"/>
              </a:rPr>
              <a:t> се односи на </a:t>
            </a:r>
            <a:r>
              <a:rPr lang="sr-Cyrl-RS" sz="2000" b="1" dirty="0">
                <a:latin typeface="Times New Roman" panose="02020603050405020304" pitchFamily="18" charset="0"/>
                <a:ea typeface="Times New Roman"/>
                <a:cs typeface="Times New Roman" panose="02020603050405020304" pitchFamily="18" charset="0"/>
                <a:sym typeface="Times New Roman"/>
              </a:rPr>
              <a:t>забаву и  комуникацију</a:t>
            </a:r>
            <a:r>
              <a:rPr lang="sr-Cyrl-RS" sz="2000" dirty="0">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342900">
              <a:lnSpc>
                <a:spcPct val="150000"/>
              </a:lnSpc>
              <a:spcBef>
                <a:spcPts val="0"/>
              </a:spcBef>
              <a:tabLst>
                <a:tab pos="0" algn="l"/>
              </a:tabLst>
            </a:pPr>
            <a:r>
              <a:rPr lang="sr-Cyrl-RS" sz="2000" b="1" dirty="0">
                <a:latin typeface="Times New Roman" panose="02020603050405020304" pitchFamily="18" charset="0"/>
                <a:ea typeface="Times New Roman"/>
                <a:cs typeface="Times New Roman" panose="02020603050405020304" pitchFamily="18" charset="0"/>
                <a:sym typeface="Times New Roman"/>
              </a:rPr>
              <a:t>Друга нога </a:t>
            </a:r>
            <a:r>
              <a:rPr lang="sr-Cyrl-RS" sz="2000" dirty="0">
                <a:latin typeface="Times New Roman" panose="02020603050405020304" pitchFamily="18" charset="0"/>
                <a:ea typeface="Times New Roman"/>
                <a:cs typeface="Times New Roman" panose="02020603050405020304" pitchFamily="18" charset="0"/>
                <a:sym typeface="Times New Roman"/>
              </a:rPr>
              <a:t>се односи </a:t>
            </a:r>
            <a:r>
              <a:rPr lang="sr-Cyrl-RS" sz="2000" b="1" dirty="0">
                <a:latin typeface="Times New Roman" panose="02020603050405020304" pitchFamily="18" charset="0"/>
                <a:ea typeface="Times New Roman"/>
                <a:cs typeface="Times New Roman" panose="02020603050405020304" pitchFamily="18" charset="0"/>
                <a:sym typeface="Times New Roman"/>
              </a:rPr>
              <a:t>на постављање граница и на   дисциплину </a:t>
            </a:r>
            <a:r>
              <a:rPr lang="sr-Cyrl-RS" sz="2000" dirty="0">
                <a:latin typeface="Times New Roman" panose="02020603050405020304" pitchFamily="18" charset="0"/>
                <a:ea typeface="Times New Roman"/>
                <a:cs typeface="Times New Roman" panose="02020603050405020304" pitchFamily="18" charset="0"/>
                <a:sym typeface="Times New Roman"/>
              </a:rPr>
              <a:t>,</a:t>
            </a:r>
            <a:endParaRPr sz="2000" dirty="0">
              <a:latin typeface="Times New Roman" panose="02020603050405020304" pitchFamily="18" charset="0"/>
              <a:ea typeface="Times New Roman"/>
              <a:cs typeface="Times New Roman" panose="02020603050405020304" pitchFamily="18" charset="0"/>
              <a:sym typeface="Times New Roman"/>
            </a:endParaRPr>
          </a:p>
          <a:p>
            <a:pPr marL="342900">
              <a:lnSpc>
                <a:spcPct val="150000"/>
              </a:lnSpc>
              <a:spcBef>
                <a:spcPts val="0"/>
              </a:spcBef>
              <a:tabLst>
                <a:tab pos="0" algn="l"/>
              </a:tabLst>
            </a:pPr>
            <a:r>
              <a:rPr lang="sr-Cyrl-RS" sz="2000" b="1" dirty="0">
                <a:latin typeface="Times New Roman" panose="02020603050405020304" pitchFamily="18" charset="0"/>
                <a:ea typeface="Times New Roman"/>
                <a:cs typeface="Times New Roman" panose="02020603050405020304" pitchFamily="18" charset="0"/>
                <a:sym typeface="Times New Roman"/>
              </a:rPr>
              <a:t>Трећа нога </a:t>
            </a:r>
            <a:r>
              <a:rPr lang="sr-Cyrl-RS" sz="2000" dirty="0">
                <a:latin typeface="Times New Roman" panose="02020603050405020304" pitchFamily="18" charset="0"/>
                <a:ea typeface="Times New Roman"/>
                <a:cs typeface="Times New Roman" panose="02020603050405020304" pitchFamily="18" charset="0"/>
                <a:sym typeface="Times New Roman"/>
              </a:rPr>
              <a:t>се односи </a:t>
            </a:r>
            <a:r>
              <a:rPr lang="sr-Cyrl-RS" sz="2000" b="1" dirty="0">
                <a:latin typeface="Times New Roman" panose="02020603050405020304" pitchFamily="18" charset="0"/>
                <a:ea typeface="Times New Roman"/>
                <a:cs typeface="Times New Roman" panose="02020603050405020304" pitchFamily="18" charset="0"/>
                <a:sym typeface="Times New Roman"/>
              </a:rPr>
              <a:t>на формирање карактера и врлина</a:t>
            </a:r>
            <a:endParaRPr sz="2400" dirty="0">
              <a:latin typeface="Times New Roman" panose="02020603050405020304" pitchFamily="18" charset="0"/>
              <a:cs typeface="Times New Roman" panose="02020603050405020304" pitchFamily="18" charset="0"/>
            </a:endParaRPr>
          </a:p>
        </p:txBody>
      </p:sp>
      <p:sp>
        <p:nvSpPr>
          <p:cNvPr id="435" name="Google Shape;43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41</a:t>
            </a:fld>
            <a:endParaRPr/>
          </a:p>
        </p:txBody>
      </p:sp>
      <p:sp>
        <p:nvSpPr>
          <p:cNvPr id="2" name="TextBox 1"/>
          <p:cNvSpPr txBox="1"/>
          <p:nvPr/>
        </p:nvSpPr>
        <p:spPr>
          <a:xfrm>
            <a:off x="985652" y="736270"/>
            <a:ext cx="9334005" cy="535531"/>
          </a:xfrm>
          <a:prstGeom prst="rect">
            <a:avLst/>
          </a:prstGeom>
          <a:noFill/>
        </p:spPr>
        <p:txBody>
          <a:bodyPr wrap="square" rtlCol="0">
            <a:spAutoFit/>
          </a:bodyPr>
          <a:lstStyle/>
          <a:p>
            <a:pPr marL="114300" lvl="0" algn="ctr">
              <a:lnSpc>
                <a:spcPct val="90000"/>
              </a:lnSpc>
              <a:spcBef>
                <a:spcPts val="1000"/>
              </a:spcBef>
              <a:buClr>
                <a:schemeClr val="dk1"/>
              </a:buClr>
              <a:buSzPts val="1800"/>
            </a:pPr>
            <a:r>
              <a:rPr lang="sr-Cyrl-RS" sz="3200" b="1" dirty="0">
                <a:latin typeface="Times New Roman"/>
                <a:ea typeface="Times New Roman"/>
                <a:cs typeface="Times New Roman"/>
                <a:sym typeface="Times New Roman"/>
              </a:rPr>
              <a:t>Родитељски троножац тј. родитељство</a:t>
            </a:r>
            <a:endParaRPr lang="sr-Cyrl-RS" sz="32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8"/>
          <p:cNvSpPr txBox="1">
            <a:spLocks noGrp="1"/>
          </p:cNvSpPr>
          <p:nvPr>
            <p:ph type="title"/>
          </p:nvPr>
        </p:nvSpPr>
        <p:spPr>
          <a:xfrm>
            <a:off x="627000" y="641268"/>
            <a:ext cx="4883400" cy="795965"/>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sr-Cyrl-RS" sz="3200" b="1" dirty="0">
                <a:latin typeface="Times New Roman"/>
                <a:ea typeface="Times New Roman"/>
                <a:cs typeface="Times New Roman"/>
                <a:sym typeface="Times New Roman"/>
              </a:rPr>
              <a:t>Композиција</a:t>
            </a:r>
            <a:endParaRPr sz="3200" b="1" dirty="0">
              <a:latin typeface="Times New Roman"/>
              <a:ea typeface="Times New Roman"/>
              <a:cs typeface="Times New Roman"/>
              <a:sym typeface="Times New Roman"/>
            </a:endParaRPr>
          </a:p>
        </p:txBody>
      </p:sp>
      <p:sp>
        <p:nvSpPr>
          <p:cNvPr id="442" name="Google Shape;442;p58"/>
          <p:cNvSpPr txBox="1">
            <a:spLocks noGrp="1"/>
          </p:cNvSpPr>
          <p:nvPr>
            <p:ph type="body" idx="1"/>
          </p:nvPr>
        </p:nvSpPr>
        <p:spPr>
          <a:xfrm>
            <a:off x="1269275" y="2139125"/>
            <a:ext cx="4197600" cy="2943514"/>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r-Cyrl-RS" dirty="0">
                <a:latin typeface="Times New Roman" panose="02020603050405020304" pitchFamily="18" charset="0"/>
                <a:cs typeface="Times New Roman" panose="02020603050405020304" pitchFamily="18" charset="0"/>
              </a:rPr>
              <a:t>А сада уметност:</a:t>
            </a:r>
            <a:endParaRPr dirty="0">
              <a:latin typeface="Times New Roman" panose="02020603050405020304" pitchFamily="18" charset="0"/>
              <a:cs typeface="Times New Roman" panose="02020603050405020304" pitchFamily="18" charset="0"/>
            </a:endParaRPr>
          </a:p>
          <a:p>
            <a:pPr marL="0" lvl="0" indent="0" algn="l" rtl="0">
              <a:spcBef>
                <a:spcPts val="1000"/>
              </a:spcBef>
              <a:spcAft>
                <a:spcPts val="0"/>
              </a:spcAft>
              <a:buNone/>
            </a:pPr>
            <a:endParaRPr lang="sr-Latn-RS" dirty="0">
              <a:latin typeface="Times New Roman" panose="02020603050405020304" pitchFamily="18" charset="0"/>
              <a:cs typeface="Times New Roman" panose="02020603050405020304" pitchFamily="18" charset="0"/>
            </a:endParaRPr>
          </a:p>
          <a:p>
            <a:pPr marL="0" lvl="0" indent="0" algn="l" rtl="0">
              <a:spcBef>
                <a:spcPts val="1000"/>
              </a:spcBef>
              <a:spcAft>
                <a:spcPts val="0"/>
              </a:spcAft>
              <a:buNone/>
            </a:pPr>
            <a:r>
              <a:rPr lang="sr-Cyrl-RS" dirty="0">
                <a:latin typeface="Times New Roman" panose="02020603050405020304" pitchFamily="18" charset="0"/>
                <a:cs typeface="Times New Roman" panose="02020603050405020304" pitchFamily="18" charset="0"/>
              </a:rPr>
              <a:t>Торањ виђен из угла ученице.</a:t>
            </a:r>
            <a:endParaRPr dirty="0">
              <a:latin typeface="Times New Roman" panose="02020603050405020304" pitchFamily="18" charset="0"/>
              <a:cs typeface="Times New Roman" panose="02020603050405020304" pitchFamily="18" charset="0"/>
            </a:endParaRPr>
          </a:p>
        </p:txBody>
      </p:sp>
      <p:sp>
        <p:nvSpPr>
          <p:cNvPr id="443" name="Google Shape;443;p5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sr-Cyrl-RS"/>
              <a:pPr marL="0" lvl="0" indent="0" algn="r" rtl="0">
                <a:spcBef>
                  <a:spcPts val="0"/>
                </a:spcBef>
                <a:spcAft>
                  <a:spcPts val="0"/>
                </a:spcAft>
                <a:buClr>
                  <a:srgbClr val="000000"/>
                </a:buClr>
                <a:buSzPts val="1200"/>
                <a:buFont typeface="Arial"/>
                <a:buNone/>
              </a:pPr>
              <a:t>42</a:t>
            </a:fld>
            <a:endParaRPr/>
          </a:p>
        </p:txBody>
      </p:sp>
      <p:pic>
        <p:nvPicPr>
          <p:cNvPr id="444" name="Google Shape;444;p58"/>
          <p:cNvPicPr preferRelativeResize="0"/>
          <p:nvPr/>
        </p:nvPicPr>
        <p:blipFill>
          <a:blip r:embed="rId3">
            <a:alphaModFix/>
          </a:blip>
          <a:stretch>
            <a:fillRect/>
          </a:stretch>
        </p:blipFill>
        <p:spPr>
          <a:xfrm>
            <a:off x="5656644" y="345355"/>
            <a:ext cx="4868100" cy="6010995"/>
          </a:xfrm>
          <a:prstGeom prst="rect">
            <a:avLst/>
          </a:prstGeom>
          <a:ln>
            <a:noFill/>
          </a:ln>
          <a:effectLst>
            <a:softEdge rad="112500"/>
          </a:effectLst>
        </p:spPr>
      </p:pic>
      <p:sp>
        <p:nvSpPr>
          <p:cNvPr id="445" name="Google Shape;445;p58"/>
          <p:cNvSpPr txBox="1"/>
          <p:nvPr/>
        </p:nvSpPr>
        <p:spPr>
          <a:xfrm>
            <a:off x="-3429000" y="2821575"/>
            <a:ext cx="4056000" cy="8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9"/>
          <p:cNvSpPr txBox="1">
            <a:spLocks noGrp="1"/>
          </p:cNvSpPr>
          <p:nvPr>
            <p:ph type="title"/>
          </p:nvPr>
        </p:nvSpPr>
        <p:spPr>
          <a:xfrm>
            <a:off x="838200" y="365125"/>
            <a:ext cx="10515600" cy="8662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br>
              <a:rPr lang="sr-Cyrl-RS" sz="3200" b="1" dirty="0">
                <a:latin typeface="Times New Roman"/>
                <a:ea typeface="Times New Roman"/>
                <a:cs typeface="Times New Roman"/>
                <a:sym typeface="Times New Roman"/>
              </a:rPr>
            </a:br>
            <a:r>
              <a:rPr lang="sr-Cyrl-RS" sz="3200" b="1" dirty="0">
                <a:latin typeface="Times New Roman"/>
                <a:ea typeface="Times New Roman"/>
                <a:cs typeface="Times New Roman"/>
                <a:sym typeface="Times New Roman"/>
              </a:rPr>
              <a:t>Литература:</a:t>
            </a:r>
            <a:br>
              <a:rPr lang="sr-Cyrl-RS" sz="3200" b="1" dirty="0">
                <a:latin typeface="Times New Roman"/>
                <a:ea typeface="Times New Roman"/>
                <a:cs typeface="Times New Roman"/>
                <a:sym typeface="Times New Roman"/>
              </a:rPr>
            </a:br>
            <a:endParaRPr sz="3200" b="1" dirty="0">
              <a:latin typeface="Times New Roman"/>
              <a:ea typeface="Times New Roman"/>
              <a:cs typeface="Times New Roman"/>
              <a:sym typeface="Times New Roman"/>
            </a:endParaRPr>
          </a:p>
        </p:txBody>
      </p:sp>
      <p:sp>
        <p:nvSpPr>
          <p:cNvPr id="451" name="Google Shape;451;p59"/>
          <p:cNvSpPr txBox="1">
            <a:spLocks noGrp="1"/>
          </p:cNvSpPr>
          <p:nvPr>
            <p:ph type="body" idx="1"/>
          </p:nvPr>
        </p:nvSpPr>
        <p:spPr>
          <a:xfrm>
            <a:off x="838200" y="1825625"/>
            <a:ext cx="10515600" cy="3696401"/>
          </a:xfrm>
          <a:prstGeom prst="rect">
            <a:avLst/>
          </a:prstGeom>
          <a:noFill/>
          <a:ln>
            <a:noFill/>
          </a:ln>
        </p:spPr>
        <p:txBody>
          <a:bodyPr spcFirstLastPara="1" wrap="square" lIns="91425" tIns="45700" rIns="91425" bIns="45700" anchor="t" anchorCtr="0">
            <a:normAutofit/>
          </a:bodyPr>
          <a:lstStyle/>
          <a:p>
            <a:pPr marL="457200" lvl="0" indent="-342900" algn="just" rtl="0">
              <a:lnSpc>
                <a:spcPct val="90000"/>
              </a:lnSpc>
              <a:spcBef>
                <a:spcPts val="1000"/>
              </a:spcBef>
              <a:spcAft>
                <a:spcPts val="0"/>
              </a:spcAft>
              <a:buClr>
                <a:schemeClr val="dk1"/>
              </a:buClr>
              <a:buSzPts val="1800"/>
              <a:buChar char="•"/>
            </a:pPr>
            <a:r>
              <a:rPr lang="sr-Cyrl-RS" sz="2000" dirty="0">
                <a:latin typeface="Times New Roman"/>
                <a:ea typeface="Times New Roman"/>
                <a:cs typeface="Times New Roman"/>
                <a:sym typeface="Times New Roman"/>
              </a:rPr>
              <a:t>Уџбеник физике за прву годину гимназије , Милан О. Распоповић , Завод за уџбенике</a:t>
            </a:r>
            <a:endParaRPr dirty="0"/>
          </a:p>
          <a:p>
            <a:pPr marL="457200" lvl="0" indent="-342900" algn="just" rtl="0">
              <a:lnSpc>
                <a:spcPct val="90000"/>
              </a:lnSpc>
              <a:spcBef>
                <a:spcPts val="1000"/>
              </a:spcBef>
              <a:spcAft>
                <a:spcPts val="0"/>
              </a:spcAft>
              <a:buClr>
                <a:schemeClr val="dk1"/>
              </a:buClr>
              <a:buSzPts val="1800"/>
              <a:buChar char="•"/>
            </a:pPr>
            <a:r>
              <a:rPr lang="sr-Cyrl-RS" sz="2000" u="sng" dirty="0">
                <a:solidFill>
                  <a:schemeClr val="hlink"/>
                </a:solidFill>
                <a:latin typeface="Times New Roman"/>
                <a:ea typeface="Times New Roman"/>
                <a:cs typeface="Times New Roman"/>
                <a:sym typeface="Times New Roman"/>
                <a:hlinkClick r:id="rId3"/>
              </a:rPr>
              <a:t>https://fizis.rs/staticka-i-dinamicka-ravnoteza-uslovi-ravnoteze/</a:t>
            </a:r>
            <a:endParaRPr sz="2000" u="sng" dirty="0">
              <a:latin typeface="Times New Roman"/>
              <a:ea typeface="Times New Roman"/>
              <a:cs typeface="Times New Roman"/>
              <a:sym typeface="Times New Roman"/>
            </a:endParaRPr>
          </a:p>
          <a:p>
            <a:pPr marL="114300" lvl="0" indent="0" algn="just" rtl="0">
              <a:lnSpc>
                <a:spcPct val="90000"/>
              </a:lnSpc>
              <a:spcBef>
                <a:spcPts val="1000"/>
              </a:spcBef>
              <a:spcAft>
                <a:spcPts val="0"/>
              </a:spcAft>
              <a:buSzPts val="1800"/>
              <a:buNone/>
            </a:pPr>
            <a:r>
              <a:rPr lang="sr-Cyrl-RS" sz="2000" u="sng" dirty="0">
                <a:solidFill>
                  <a:schemeClr val="hlink"/>
                </a:solidFill>
                <a:latin typeface="Times New Roman"/>
                <a:ea typeface="Times New Roman"/>
                <a:cs typeface="Times New Roman"/>
                <a:sym typeface="Times New Roman"/>
                <a:hlinkClick r:id="rId4"/>
              </a:rPr>
              <a:t>      https://avalainfo.com/o-avali/biljni-i-zivotinjski-svet</a:t>
            </a:r>
            <a:endParaRPr sz="2000" u="sng" dirty="0">
              <a:latin typeface="Times New Roman"/>
              <a:ea typeface="Times New Roman"/>
              <a:cs typeface="Times New Roman"/>
              <a:sym typeface="Times New Roman"/>
            </a:endParaRPr>
          </a:p>
          <a:p>
            <a:pPr marL="457200" lvl="0" indent="-342900" algn="just" rtl="0">
              <a:lnSpc>
                <a:spcPct val="90000"/>
              </a:lnSpc>
              <a:spcBef>
                <a:spcPts val="1000"/>
              </a:spcBef>
              <a:spcAft>
                <a:spcPts val="0"/>
              </a:spcAft>
              <a:buClr>
                <a:schemeClr val="dk1"/>
              </a:buClr>
              <a:buSzPts val="1800"/>
              <a:buChar char="•"/>
            </a:pPr>
            <a:r>
              <a:rPr lang="sr-Cyrl-RS" sz="2000" dirty="0">
                <a:latin typeface="Times New Roman"/>
                <a:ea typeface="Times New Roman"/>
                <a:cs typeface="Times New Roman"/>
                <a:sym typeface="Times New Roman"/>
              </a:rPr>
              <a:t>Историја Београда , Никола Тасић,1995.год</a:t>
            </a:r>
            <a:endParaRPr dirty="0"/>
          </a:p>
          <a:p>
            <a:pPr marL="457200" lvl="0" indent="-342900" algn="just" rtl="0">
              <a:lnSpc>
                <a:spcPct val="90000"/>
              </a:lnSpc>
              <a:spcBef>
                <a:spcPts val="1000"/>
              </a:spcBef>
              <a:spcAft>
                <a:spcPts val="0"/>
              </a:spcAft>
              <a:buClr>
                <a:schemeClr val="dk1"/>
              </a:buClr>
              <a:buSzPts val="1800"/>
              <a:buChar char="•"/>
            </a:pPr>
            <a:r>
              <a:rPr lang="sr-Cyrl-RS" sz="2000" dirty="0">
                <a:latin typeface="Times New Roman"/>
                <a:ea typeface="Times New Roman"/>
                <a:cs typeface="Times New Roman"/>
                <a:sym typeface="Times New Roman"/>
              </a:rPr>
              <a:t>Екологија и заштита животне средине, Трифуновић Снежана, Завод за уџбенике</a:t>
            </a:r>
            <a:endParaRPr dirty="0"/>
          </a:p>
          <a:p>
            <a:pPr marL="457200" lvl="0" indent="-342900" algn="just" rtl="0">
              <a:lnSpc>
                <a:spcPct val="90000"/>
              </a:lnSpc>
              <a:spcBef>
                <a:spcPts val="1000"/>
              </a:spcBef>
              <a:spcAft>
                <a:spcPts val="0"/>
              </a:spcAft>
              <a:buClr>
                <a:schemeClr val="dk1"/>
              </a:buClr>
              <a:buSzPts val="1800"/>
              <a:buChar char="•"/>
            </a:pPr>
            <a:r>
              <a:rPr lang="sr-Cyrl-RS" sz="2000" u="sng" dirty="0">
                <a:solidFill>
                  <a:schemeClr val="hlink"/>
                </a:solidFill>
                <a:latin typeface="Times New Roman"/>
                <a:ea typeface="Times New Roman"/>
                <a:cs typeface="Times New Roman"/>
                <a:sym typeface="Times New Roman"/>
                <a:hlinkClick r:id="rId5"/>
              </a:rPr>
              <a:t>https://etnografskimuzej.rs/wp-content/uploads/Glasnik-Etnografskog-muzeja-u-Beogradu-knjiga-22-23-godina-1960.pdf</a:t>
            </a:r>
            <a:endParaRPr sz="2000" dirty="0">
              <a:latin typeface="Times New Roman"/>
              <a:ea typeface="Times New Roman"/>
              <a:cs typeface="Times New Roman"/>
              <a:sym typeface="Times New Roman"/>
            </a:endParaRPr>
          </a:p>
          <a:p>
            <a:pPr marL="457200" lvl="0" indent="-342900" algn="just" rtl="0">
              <a:lnSpc>
                <a:spcPct val="90000"/>
              </a:lnSpc>
              <a:spcBef>
                <a:spcPts val="1000"/>
              </a:spcBef>
              <a:spcAft>
                <a:spcPts val="0"/>
              </a:spcAft>
              <a:buClr>
                <a:schemeClr val="dk1"/>
              </a:buClr>
              <a:buSzPts val="1800"/>
              <a:buChar char="•"/>
            </a:pPr>
            <a:r>
              <a:rPr lang="sr-Cyrl-RS" sz="2000" dirty="0">
                <a:latin typeface="Times New Roman"/>
                <a:ea typeface="Times New Roman"/>
                <a:cs typeface="Times New Roman"/>
                <a:sym typeface="Times New Roman"/>
              </a:rPr>
              <a:t>Фотографије ученика</a:t>
            </a:r>
            <a:endParaRPr dirty="0"/>
          </a:p>
          <a:p>
            <a:pPr marL="457200" lvl="0" indent="-228600" algn="l" rtl="0">
              <a:lnSpc>
                <a:spcPct val="90000"/>
              </a:lnSpc>
              <a:spcBef>
                <a:spcPts val="1000"/>
              </a:spcBef>
              <a:spcAft>
                <a:spcPts val="0"/>
              </a:spcAft>
              <a:buClr>
                <a:schemeClr val="dk1"/>
              </a:buClr>
              <a:buSzPts val="1800"/>
              <a:buNone/>
            </a:pPr>
            <a:endParaRPr sz="2000" dirty="0">
              <a:latin typeface="Times New Roman"/>
              <a:ea typeface="Times New Roman"/>
              <a:cs typeface="Times New Roman"/>
              <a:sym typeface="Times New Roman"/>
            </a:endParaRPr>
          </a:p>
        </p:txBody>
      </p:sp>
      <p:sp>
        <p:nvSpPr>
          <p:cNvPr id="452" name="Google Shape;452;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0"/>
          <p:cNvSpPr txBox="1">
            <a:spLocks noGrp="1"/>
          </p:cNvSpPr>
          <p:nvPr>
            <p:ph type="title"/>
          </p:nvPr>
        </p:nvSpPr>
        <p:spPr>
          <a:xfrm>
            <a:off x="838200" y="365126"/>
            <a:ext cx="10515600" cy="9756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sr-Cyrl-RS" sz="3200" b="1" dirty="0">
                <a:latin typeface="Times New Roman" panose="02020603050405020304" pitchFamily="18" charset="0"/>
                <a:cs typeface="Times New Roman" panose="02020603050405020304" pitchFamily="18" charset="0"/>
              </a:rPr>
              <a:t> </a:t>
            </a:r>
            <a:r>
              <a:rPr lang="sr-Cyrl-RS" sz="3200" b="1" dirty="0">
                <a:latin typeface="Times New Roman" panose="02020603050405020304" pitchFamily="18" charset="0"/>
                <a:ea typeface="Times New Roman"/>
                <a:cs typeface="Times New Roman" panose="02020603050405020304" pitchFamily="18" charset="0"/>
                <a:sym typeface="Times New Roman"/>
              </a:rPr>
              <a:t>Ученици који су учествовали у изради презентације:</a:t>
            </a:r>
            <a:endParaRPr sz="3200" b="1" dirty="0">
              <a:latin typeface="Times New Roman" panose="02020603050405020304" pitchFamily="18" charset="0"/>
              <a:ea typeface="Times New Roman"/>
              <a:cs typeface="Times New Roman" panose="02020603050405020304" pitchFamily="18" charset="0"/>
              <a:sym typeface="Times New Roman"/>
            </a:endParaRPr>
          </a:p>
        </p:txBody>
      </p:sp>
      <p:sp>
        <p:nvSpPr>
          <p:cNvPr id="458" name="Google Shape;458;p60"/>
          <p:cNvSpPr txBox="1">
            <a:spLocks noGrp="1"/>
          </p:cNvSpPr>
          <p:nvPr>
            <p:ph type="body" idx="1"/>
          </p:nvPr>
        </p:nvSpPr>
        <p:spPr>
          <a:xfrm>
            <a:off x="838200" y="1340769"/>
            <a:ext cx="9427464" cy="462111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Ђорђе Недељковић 1-5</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Бранимир Антић  1-7</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Страхиња Даниловић 1-7</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Сара Комазец   1-7</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Марко Ристић 1-7</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Ања Шљивић  1-8</a:t>
            </a:r>
            <a:endParaRPr sz="2400" dirty="0">
              <a:latin typeface="Times New Roman" panose="02020603050405020304" pitchFamily="18" charset="0"/>
              <a:cs typeface="Times New Roman" panose="02020603050405020304" pitchFamily="18" charset="0"/>
            </a:endParaRPr>
          </a:p>
          <a:p>
            <a:pPr marL="457200" lvl="0" indent="-342900" algn="l" rtl="0">
              <a:lnSpc>
                <a:spcPct val="90000"/>
              </a:lnSpc>
              <a:spcBef>
                <a:spcPts val="600"/>
              </a:spcBef>
              <a:spcAft>
                <a:spcPts val="0"/>
              </a:spcAft>
              <a:buSzPts val="1800"/>
              <a:buChar char="•"/>
            </a:pPr>
            <a:r>
              <a:rPr lang="sr-Cyrl-RS" sz="2400" dirty="0">
                <a:latin typeface="Times New Roman" panose="02020603050405020304" pitchFamily="18" charset="0"/>
                <a:ea typeface="Times New Roman"/>
                <a:cs typeface="Times New Roman" panose="02020603050405020304" pitchFamily="18" charset="0"/>
                <a:sym typeface="Times New Roman"/>
              </a:rPr>
              <a:t>Илија Радосављевић 3-5</a:t>
            </a:r>
            <a:endParaRPr sz="2400" dirty="0">
              <a:latin typeface="Times New Roman" panose="02020603050405020304" pitchFamily="18" charset="0"/>
              <a:cs typeface="Times New Roman" panose="02020603050405020304" pitchFamily="18" charset="0"/>
            </a:endParaRPr>
          </a:p>
          <a:p>
            <a:pPr marL="114300" lvl="0" indent="0" algn="l" rtl="0">
              <a:lnSpc>
                <a:spcPct val="90000"/>
              </a:lnSpc>
              <a:spcBef>
                <a:spcPts val="1000"/>
              </a:spcBef>
              <a:spcAft>
                <a:spcPts val="0"/>
              </a:spcAft>
              <a:buSzPts val="1800"/>
              <a:buNone/>
            </a:pPr>
            <a:endParaRPr lang="sr-Cyrl-RS" sz="2400" dirty="0">
              <a:latin typeface="Times New Roman" panose="02020603050405020304" pitchFamily="18" charset="0"/>
              <a:cs typeface="Times New Roman" panose="02020603050405020304" pitchFamily="18" charset="0"/>
            </a:endParaRPr>
          </a:p>
          <a:p>
            <a:pPr marL="114300" lvl="0" indent="0" algn="l" rtl="0">
              <a:lnSpc>
                <a:spcPct val="90000"/>
              </a:lnSpc>
              <a:spcBef>
                <a:spcPts val="1000"/>
              </a:spcBef>
              <a:spcAft>
                <a:spcPts val="0"/>
              </a:spcAft>
              <a:buSzPts val="1800"/>
              <a:buNone/>
            </a:pPr>
            <a:r>
              <a:rPr lang="sr-Cyrl-RS" sz="2400">
                <a:latin typeface="Times New Roman" panose="02020603050405020304" pitchFamily="18" charset="0"/>
                <a:cs typeface="Times New Roman" panose="02020603050405020304" pitchFamily="18" charset="0"/>
              </a:rPr>
              <a:t>Ментор: професор </a:t>
            </a:r>
            <a:r>
              <a:rPr lang="sr-Cyrl-RS" sz="2400" dirty="0">
                <a:latin typeface="Times New Roman" panose="02020603050405020304" pitchFamily="18" charset="0"/>
                <a:cs typeface="Times New Roman" panose="02020603050405020304" pitchFamily="18" charset="0"/>
              </a:rPr>
              <a:t>физике, Снежана Карталија</a:t>
            </a:r>
          </a:p>
          <a:p>
            <a:pPr marL="114300" lvl="0" indent="0" algn="l" rtl="0">
              <a:lnSpc>
                <a:spcPct val="90000"/>
              </a:lnSpc>
              <a:spcBef>
                <a:spcPts val="1000"/>
              </a:spcBef>
              <a:spcAft>
                <a:spcPts val="0"/>
              </a:spcAft>
              <a:buSzPts val="1800"/>
              <a:buNone/>
            </a:pPr>
            <a:r>
              <a:rPr lang="sr-Cyrl-RS" sz="2400" dirty="0">
                <a:latin typeface="Times New Roman" panose="02020603050405020304" pitchFamily="18" charset="0"/>
                <a:cs typeface="Times New Roman" panose="02020603050405020304" pitchFamily="18" charset="0"/>
              </a:rPr>
              <a:t>Сарадник: професор информатике, Мирјана Ердељан</a:t>
            </a:r>
            <a:endParaRPr sz="2400" dirty="0">
              <a:latin typeface="Times New Roman" panose="02020603050405020304" pitchFamily="18" charset="0"/>
              <a:cs typeface="Times New Roman" panose="02020603050405020304" pitchFamily="18" charset="0"/>
            </a:endParaRPr>
          </a:p>
          <a:p>
            <a:pPr marL="114300" lvl="0" indent="0" algn="l" rtl="0">
              <a:lnSpc>
                <a:spcPct val="90000"/>
              </a:lnSpc>
              <a:spcBef>
                <a:spcPts val="1000"/>
              </a:spcBef>
              <a:spcAft>
                <a:spcPts val="0"/>
              </a:spcAft>
              <a:buSzPts val="1800"/>
              <a:buNone/>
            </a:pPr>
            <a:endParaRPr sz="2400" dirty="0">
              <a:latin typeface="Times New Roman" panose="02020603050405020304" pitchFamily="18" charset="0"/>
              <a:cs typeface="Times New Roman" panose="02020603050405020304" pitchFamily="18" charset="0"/>
            </a:endParaRPr>
          </a:p>
        </p:txBody>
      </p:sp>
      <p:sp>
        <p:nvSpPr>
          <p:cNvPr id="459" name="Google Shape;45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44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1"/>
          <p:cNvSpPr txBox="1">
            <a:spLocks noGrp="1"/>
          </p:cNvSpPr>
          <p:nvPr>
            <p:ph type="body" idx="1"/>
          </p:nvPr>
        </p:nvSpPr>
        <p:spPr>
          <a:xfrm>
            <a:off x="923544" y="1470906"/>
            <a:ext cx="3916680" cy="3893573"/>
          </a:xfrm>
          <a:prstGeom prst="rect">
            <a:avLst/>
          </a:prstGeom>
          <a:noFill/>
          <a:ln>
            <a:noFill/>
          </a:ln>
        </p:spPr>
        <p:txBody>
          <a:bodyPr spcFirstLastPara="1" wrap="square" lIns="91425" tIns="45700" rIns="91425" bIns="45700" anchor="t" anchorCtr="0">
            <a:normAutofit lnSpcReduction="10000"/>
          </a:bodyPr>
          <a:lstStyle/>
          <a:p>
            <a:pPr marL="282575" lvl="0" indent="-282575" algn="just" rtl="0">
              <a:lnSpc>
                <a:spcPct val="90000"/>
              </a:lnSpc>
              <a:spcBef>
                <a:spcPts val="1000"/>
              </a:spcBef>
              <a:spcAft>
                <a:spcPts val="0"/>
              </a:spcAft>
              <a:buClr>
                <a:schemeClr val="dk1"/>
              </a:buClr>
              <a:buSzPts val="1800"/>
              <a:buChar char="•"/>
            </a:pPr>
            <a:r>
              <a:rPr lang="sr-Cyrl-RS" sz="2000" dirty="0">
                <a:solidFill>
                  <a:srgbClr val="171616"/>
                </a:solidFill>
                <a:latin typeface="Times New Roman"/>
                <a:ea typeface="Times New Roman"/>
                <a:cs typeface="Times New Roman"/>
                <a:sym typeface="Times New Roman"/>
              </a:rPr>
              <a:t>Авалу карактерише велика разноврсност биљног и животињског света. </a:t>
            </a:r>
            <a:endParaRPr sz="2000" dirty="0">
              <a:solidFill>
                <a:srgbClr val="171616"/>
              </a:solidFill>
              <a:latin typeface="Times New Roman"/>
              <a:ea typeface="Times New Roman"/>
              <a:cs typeface="Times New Roman"/>
              <a:sym typeface="Times New Roman"/>
            </a:endParaRPr>
          </a:p>
          <a:p>
            <a:pPr marL="282575" lvl="0" indent="-282575" algn="just" rtl="0">
              <a:lnSpc>
                <a:spcPct val="90000"/>
              </a:lnSpc>
              <a:spcBef>
                <a:spcPts val="1000"/>
              </a:spcBef>
              <a:spcAft>
                <a:spcPts val="0"/>
              </a:spcAft>
              <a:buClr>
                <a:schemeClr val="dk1"/>
              </a:buClr>
              <a:buSzPts val="1800"/>
              <a:buChar char="•"/>
            </a:pPr>
            <a:r>
              <a:rPr lang="sr-Cyrl-RS" sz="2000" dirty="0">
                <a:solidFill>
                  <a:srgbClr val="171616"/>
                </a:solidFill>
                <a:latin typeface="Times New Roman"/>
                <a:ea typeface="Times New Roman"/>
                <a:cs typeface="Times New Roman"/>
                <a:sym typeface="Times New Roman"/>
              </a:rPr>
              <a:t>До сада је нађено 594 биљних врста, које се могу систематски сврстати у две класе, 86 фамилија и 317 родова.</a:t>
            </a:r>
            <a:endParaRPr sz="2000" dirty="0">
              <a:solidFill>
                <a:srgbClr val="171616"/>
              </a:solidFill>
              <a:latin typeface="Times New Roman"/>
              <a:ea typeface="Times New Roman"/>
              <a:cs typeface="Times New Roman"/>
              <a:sym typeface="Times New Roman"/>
            </a:endParaRPr>
          </a:p>
          <a:p>
            <a:pPr marL="282575" lvl="0" indent="-282575" algn="just" rtl="0">
              <a:lnSpc>
                <a:spcPct val="90000"/>
              </a:lnSpc>
              <a:spcBef>
                <a:spcPts val="1000"/>
              </a:spcBef>
              <a:spcAft>
                <a:spcPts val="0"/>
              </a:spcAft>
              <a:buClr>
                <a:schemeClr val="dk1"/>
              </a:buClr>
              <a:buSzPts val="1800"/>
              <a:buChar char="•"/>
            </a:pPr>
            <a:r>
              <a:rPr lang="sr-Cyrl-RS" sz="2000" dirty="0">
                <a:solidFill>
                  <a:srgbClr val="171616"/>
                </a:solidFill>
                <a:latin typeface="Times New Roman"/>
                <a:ea typeface="Times New Roman"/>
                <a:cs typeface="Times New Roman"/>
                <a:sym typeface="Times New Roman"/>
              </a:rPr>
              <a:t>Вегетацију Авале у највећој мери чине храстове шуме и нешто мање предпланинске букове шуме, док је ливадска вегетација сведена на мали број локалитета.</a:t>
            </a:r>
            <a:endParaRPr sz="2000" dirty="0">
              <a:solidFill>
                <a:srgbClr val="171616"/>
              </a:solidFill>
              <a:latin typeface="Times New Roman"/>
              <a:ea typeface="Times New Roman"/>
              <a:cs typeface="Times New Roman"/>
              <a:sym typeface="Times New Roman"/>
            </a:endParaRPr>
          </a:p>
          <a:p>
            <a:pPr marL="457200" lvl="0" indent="-228600" algn="l" rtl="0">
              <a:lnSpc>
                <a:spcPct val="90000"/>
              </a:lnSpc>
              <a:spcBef>
                <a:spcPts val="1000"/>
              </a:spcBef>
              <a:spcAft>
                <a:spcPts val="0"/>
              </a:spcAft>
              <a:buClr>
                <a:schemeClr val="dk1"/>
              </a:buClr>
              <a:buSzPts val="1800"/>
              <a:buNone/>
            </a:pPr>
            <a:endParaRPr dirty="0">
              <a:solidFill>
                <a:srgbClr val="548135"/>
              </a:solidFill>
            </a:endParaRPr>
          </a:p>
        </p:txBody>
      </p:sp>
      <p:sp>
        <p:nvSpPr>
          <p:cNvPr id="131" name="Google Shape;131;p21"/>
          <p:cNvSpPr txBox="1"/>
          <p:nvPr/>
        </p:nvSpPr>
        <p:spPr>
          <a:xfrm>
            <a:off x="5520072" y="1470906"/>
            <a:ext cx="5673214" cy="469355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sr-Cyrl-RS" sz="2000" b="0" i="0" u="none" strike="noStrike" cap="none" dirty="0">
                <a:solidFill>
                  <a:srgbClr val="171616"/>
                </a:solidFill>
                <a:latin typeface="Times New Roman"/>
                <a:ea typeface="Times New Roman"/>
                <a:cs typeface="Times New Roman"/>
                <a:sym typeface="Times New Roman"/>
              </a:rPr>
              <a:t>Осим делимично набројаних дрвенастих врста, на Авали се налази и неколико биљака које су заштићене као природне реткости: зановет, златан, тиса, зеленице, зеленика, као и већи број лековитих биљака и врста под контролом коришћења и промета: салеп, висибаба, јажевина, веприна, зечја стопа, велебије, вранилова трава, зубачица маљава, навала, женска папрат, сапуњаца, кантарион, бели слез, шумска јагода, зова, плућњак, жути напрстак, рдасти напрстак, буника, велебије, мајчина душица, матичњак, трава ива, пелин, оман, златица, мразовац, језичаста кострика. </a:t>
            </a:r>
            <a:endParaRPr sz="2000" b="0" i="0" u="none" strike="noStrike" cap="none" dirty="0">
              <a:solidFill>
                <a:srgbClr val="171616"/>
              </a:solidFill>
              <a:latin typeface="Times New Roman"/>
              <a:ea typeface="Times New Roman"/>
              <a:cs typeface="Times New Roman"/>
              <a:sym typeface="Times New Roman"/>
            </a:endParaRPr>
          </a:p>
        </p:txBody>
      </p:sp>
      <p:sp>
        <p:nvSpPr>
          <p:cNvPr id="132" name="Google Shape;1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5</a:t>
            </a:fld>
            <a:endParaRPr/>
          </a:p>
        </p:txBody>
      </p:sp>
      <p:sp>
        <p:nvSpPr>
          <p:cNvPr id="2" name="TextBox 1"/>
          <p:cNvSpPr txBox="1"/>
          <p:nvPr/>
        </p:nvSpPr>
        <p:spPr>
          <a:xfrm>
            <a:off x="2401824" y="451104"/>
            <a:ext cx="6729984" cy="584775"/>
          </a:xfrm>
          <a:prstGeom prst="rect">
            <a:avLst/>
          </a:prstGeom>
          <a:noFill/>
        </p:spPr>
        <p:txBody>
          <a:bodyPr wrap="square" rtlCol="0">
            <a:spAutoFit/>
          </a:bodyPr>
          <a:lstStyle/>
          <a:p>
            <a:pPr algn="ctr"/>
            <a:r>
              <a:rPr lang="sr-Cyrl-RS" sz="3200" b="1" dirty="0">
                <a:latin typeface="Times New Roman" panose="02020603050405020304" pitchFamily="18" charset="0"/>
                <a:cs typeface="Times New Roman" panose="02020603050405020304" pitchFamily="18" charset="0"/>
              </a:rPr>
              <a:t>Биљни свет Авале</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838200" y="379213"/>
            <a:ext cx="10515600" cy="7564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sr-Cyrl-RS" sz="3600" b="1" i="0" u="none" strike="noStrike" cap="none" dirty="0">
                <a:solidFill>
                  <a:srgbClr val="171616"/>
                </a:solidFill>
                <a:latin typeface="Times New Roman"/>
                <a:ea typeface="Times New Roman"/>
                <a:cs typeface="Times New Roman"/>
                <a:sym typeface="Times New Roman"/>
              </a:rPr>
              <a:t>Ж</a:t>
            </a:r>
            <a:r>
              <a:rPr lang="sr-Cyrl-RS" sz="3200" b="1" i="0" u="none" strike="noStrike" cap="none" dirty="0">
                <a:solidFill>
                  <a:srgbClr val="171616"/>
                </a:solidFill>
                <a:latin typeface="Times New Roman"/>
                <a:ea typeface="Times New Roman"/>
                <a:cs typeface="Times New Roman"/>
                <a:sym typeface="Times New Roman"/>
              </a:rPr>
              <a:t>ивотињски свет Авале</a:t>
            </a:r>
            <a:endParaRPr sz="4800" dirty="0">
              <a:solidFill>
                <a:srgbClr val="171616"/>
              </a:solidFill>
              <a:latin typeface="Times New Roman"/>
              <a:ea typeface="Times New Roman"/>
              <a:cs typeface="Times New Roman"/>
              <a:sym typeface="Times New Roman"/>
            </a:endParaRPr>
          </a:p>
        </p:txBody>
      </p:sp>
      <p:sp>
        <p:nvSpPr>
          <p:cNvPr id="138" name="Google Shape;138;p22"/>
          <p:cNvSpPr txBox="1">
            <a:spLocks noGrp="1"/>
          </p:cNvSpPr>
          <p:nvPr>
            <p:ph type="body" idx="1"/>
          </p:nvPr>
        </p:nvSpPr>
        <p:spPr>
          <a:xfrm>
            <a:off x="838200" y="1412372"/>
            <a:ext cx="4780935" cy="4351338"/>
          </a:xfrm>
          <a:prstGeom prst="rect">
            <a:avLst/>
          </a:prstGeom>
          <a:noFill/>
          <a:ln>
            <a:noFill/>
          </a:ln>
        </p:spPr>
        <p:txBody>
          <a:bodyPr spcFirstLastPara="1" wrap="square" lIns="91425" tIns="45700" rIns="91425" bIns="45700" anchor="t" anchorCtr="0">
            <a:normAutofit/>
          </a:bodyPr>
          <a:lstStyle/>
          <a:p>
            <a:pPr marL="114300" lvl="0" indent="0" algn="just" rtl="0">
              <a:lnSpc>
                <a:spcPct val="90000"/>
              </a:lnSpc>
              <a:spcBef>
                <a:spcPts val="1000"/>
              </a:spcBef>
              <a:spcAft>
                <a:spcPts val="0"/>
              </a:spcAft>
              <a:buClr>
                <a:schemeClr val="dk1"/>
              </a:buClr>
              <a:buSzPts val="1800"/>
              <a:buNone/>
            </a:pPr>
            <a:r>
              <a:rPr lang="sr-Cyrl-RS" sz="2000" dirty="0">
                <a:solidFill>
                  <a:srgbClr val="171616"/>
                </a:solidFill>
                <a:latin typeface="Times New Roman"/>
                <a:ea typeface="Times New Roman"/>
                <a:cs typeface="Times New Roman"/>
                <a:sym typeface="Times New Roman"/>
              </a:rPr>
              <a:t>Присутан је велики диверзитет птица. Од 67 врста птица, које се редовно виђају на Авали, 21. врста је заштићено. Врсте птица које се јављају су: јастреб осичар, кобац, јастреб, мишар, ветрушка, голуб дупљаш, кукавица, ћук, шумска сова, златоврана, медиус-средњи шарени детлић... Ловостајем заштићене врсте, које се најчешће срећу на овом подручју, су: срна, зец, јазавац, веверица, сиви пух, куна златица, куна белица, јеребица, голуб гривњаш, препелица, шумска шљука.</a:t>
            </a:r>
            <a:endParaRPr dirty="0">
              <a:solidFill>
                <a:srgbClr val="171616"/>
              </a:solidFill>
              <a:latin typeface="Times New Roman"/>
              <a:ea typeface="Times New Roman"/>
              <a:cs typeface="Times New Roman"/>
              <a:sym typeface="Times New Roman"/>
            </a:endParaRPr>
          </a:p>
          <a:p>
            <a:pPr marL="457200" lvl="0" indent="-228600" algn="l" rtl="0">
              <a:lnSpc>
                <a:spcPct val="90000"/>
              </a:lnSpc>
              <a:spcBef>
                <a:spcPts val="1000"/>
              </a:spcBef>
              <a:spcAft>
                <a:spcPts val="0"/>
              </a:spcAft>
              <a:buClr>
                <a:schemeClr val="dk1"/>
              </a:buClr>
              <a:buSzPts val="1800"/>
              <a:buNone/>
            </a:pPr>
            <a:endParaRPr dirty="0"/>
          </a:p>
        </p:txBody>
      </p:sp>
      <p:sp>
        <p:nvSpPr>
          <p:cNvPr id="139" name="Google Shape;139;p22"/>
          <p:cNvSpPr txBox="1"/>
          <p:nvPr/>
        </p:nvSpPr>
        <p:spPr>
          <a:xfrm>
            <a:off x="6096000" y="1545385"/>
            <a:ext cx="5525728"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sr-Cyrl-RS" sz="2000" b="0" i="0" u="none" strike="noStrike" cap="none" dirty="0">
                <a:solidFill>
                  <a:srgbClr val="171616"/>
                </a:solidFill>
                <a:latin typeface="Times New Roman"/>
                <a:ea typeface="Times New Roman"/>
                <a:cs typeface="Times New Roman"/>
                <a:sym typeface="Times New Roman"/>
              </a:rPr>
              <a:t>Трајно заштићене врсте дивљачи су: лисица, мишар, еја, луња, сова ушара, кукавица, пупавац, и друге. Газдује се следећим врстама дивљачи: срна, зец, фазан и пољска ј</a:t>
            </a:r>
            <a:r>
              <a:rPr lang="sr-Latn-RS" sz="2000" b="0" i="0" u="none" strike="noStrike" cap="none" dirty="0">
                <a:solidFill>
                  <a:srgbClr val="171616"/>
                </a:solidFill>
                <a:latin typeface="Times New Roman"/>
                <a:ea typeface="Times New Roman"/>
                <a:cs typeface="Times New Roman"/>
                <a:sym typeface="Times New Roman"/>
              </a:rPr>
              <a:t>a</a:t>
            </a:r>
            <a:r>
              <a:rPr lang="sr-Cyrl-RS" sz="2000" b="0" i="0" u="none" strike="noStrike" cap="none" dirty="0">
                <a:solidFill>
                  <a:srgbClr val="171616"/>
                </a:solidFill>
                <a:latin typeface="Times New Roman"/>
                <a:ea typeface="Times New Roman"/>
                <a:cs typeface="Times New Roman"/>
                <a:sym typeface="Times New Roman"/>
              </a:rPr>
              <a:t>ребица. Дивља свиња је овде присутна у малој бројности и сматра се као пролазна дивљач. Повремени периодски водотоци и шуме Авале су станиште више врста водоземаца и гмизаваца. Водоземци који живе у потоцима и мањим локвама око извора су: неколико врста жаба, даждевњак и две врсте мрмоњака. Гмизавци који насељавају Авалу су: слепић, шумски гуштер, зидни гуштер, смук, шумска корњача и у малој бројности змија шарка</a:t>
            </a:r>
            <a:endParaRPr sz="2000" b="0" i="0" u="none" strike="noStrike" cap="none" dirty="0">
              <a:solidFill>
                <a:srgbClr val="171616"/>
              </a:solidFill>
              <a:latin typeface="Times New Roman"/>
              <a:ea typeface="Times New Roman"/>
              <a:cs typeface="Times New Roman"/>
              <a:sym typeface="Times New Roman"/>
            </a:endParaRPr>
          </a:p>
        </p:txBody>
      </p:sp>
      <p:sp>
        <p:nvSpPr>
          <p:cNvPr id="140" name="Google Shape;14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838200" y="365125"/>
            <a:ext cx="10515600" cy="19061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r-Cyrl-RS"/>
              <a:t>  </a:t>
            </a:r>
            <a:endParaRPr/>
          </a:p>
        </p:txBody>
      </p:sp>
      <p:sp>
        <p:nvSpPr>
          <p:cNvPr id="146" name="Google Shape;146;p23"/>
          <p:cNvSpPr txBox="1">
            <a:spLocks noGrp="1"/>
          </p:cNvSpPr>
          <p:nvPr>
            <p:ph type="body" idx="1"/>
          </p:nvPr>
        </p:nvSpPr>
        <p:spPr>
          <a:xfrm>
            <a:off x="838200" y="160713"/>
            <a:ext cx="10515600" cy="942580"/>
          </a:xfrm>
          <a:prstGeom prst="rect">
            <a:avLst/>
          </a:prstGeom>
          <a:noFill/>
          <a:ln>
            <a:noFill/>
          </a:ln>
        </p:spPr>
        <p:txBody>
          <a:bodyPr spcFirstLastPara="1" wrap="square" lIns="91425" tIns="45700" rIns="91425" bIns="45700" anchor="t" anchorCtr="0">
            <a:noAutofit/>
          </a:bodyPr>
          <a:lstStyle/>
          <a:p>
            <a:pPr marL="0" lvl="3" indent="0" algn="ctr" rtl="0">
              <a:lnSpc>
                <a:spcPct val="90000"/>
              </a:lnSpc>
              <a:spcBef>
                <a:spcPts val="0"/>
              </a:spcBef>
              <a:spcAft>
                <a:spcPts val="0"/>
              </a:spcAft>
              <a:buClr>
                <a:schemeClr val="dk1"/>
              </a:buClr>
              <a:buSzPts val="2800"/>
              <a:buNone/>
            </a:pPr>
            <a:r>
              <a:rPr lang="sr-Cyrl-RS" sz="3200" b="1" dirty="0">
                <a:latin typeface="Times New Roman" panose="02020603050405020304" pitchFamily="18" charset="0"/>
                <a:ea typeface="Times New Roman"/>
                <a:cs typeface="Times New Roman" panose="02020603050405020304" pitchFamily="18" charset="0"/>
                <a:sym typeface="Times New Roman"/>
              </a:rPr>
              <a:t>После приче о екологији уследило упознавање различитог биљног света</a:t>
            </a:r>
            <a:endParaRPr sz="3200" b="1" dirty="0">
              <a:latin typeface="Times New Roman" panose="02020603050405020304" pitchFamily="18" charset="0"/>
              <a:cs typeface="Times New Roman" panose="02020603050405020304" pitchFamily="18" charset="0"/>
            </a:endParaRPr>
          </a:p>
          <a:p>
            <a:pPr marL="228600" lvl="0" indent="-50800" algn="l" rtl="0">
              <a:lnSpc>
                <a:spcPct val="90000"/>
              </a:lnSpc>
              <a:spcBef>
                <a:spcPts val="1000"/>
              </a:spcBef>
              <a:spcAft>
                <a:spcPts val="0"/>
              </a:spcAft>
              <a:buClr>
                <a:schemeClr val="dk1"/>
              </a:buClr>
              <a:buSzPts val="2800"/>
              <a:buNone/>
            </a:pPr>
            <a:endParaRPr sz="3200" b="1" dirty="0">
              <a:latin typeface="Times New Roman" panose="02020603050405020304" pitchFamily="18" charset="0"/>
              <a:cs typeface="Times New Roman" panose="02020603050405020304" pitchFamily="18" charset="0"/>
            </a:endParaRPr>
          </a:p>
        </p:txBody>
      </p:sp>
      <p:pic>
        <p:nvPicPr>
          <p:cNvPr id="147" name="Google Shape;147;p23"/>
          <p:cNvPicPr preferRelativeResize="0"/>
          <p:nvPr/>
        </p:nvPicPr>
        <p:blipFill rotWithShape="1">
          <a:blip r:embed="rId3">
            <a:alphaModFix/>
          </a:blip>
          <a:srcRect/>
          <a:stretch/>
        </p:blipFill>
        <p:spPr>
          <a:xfrm>
            <a:off x="350332" y="1336841"/>
            <a:ext cx="3504972" cy="25846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8" name="Google Shape;148;p23"/>
          <p:cNvPicPr preferRelativeResize="0"/>
          <p:nvPr/>
        </p:nvPicPr>
        <p:blipFill rotWithShape="1">
          <a:blip r:embed="rId4">
            <a:alphaModFix/>
          </a:blip>
          <a:srcRect/>
          <a:stretch/>
        </p:blipFill>
        <p:spPr>
          <a:xfrm>
            <a:off x="4091720" y="1336842"/>
            <a:ext cx="3696811" cy="25846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9" name="Google Shape;149;p23"/>
          <p:cNvPicPr preferRelativeResize="0"/>
          <p:nvPr/>
        </p:nvPicPr>
        <p:blipFill rotWithShape="1">
          <a:blip r:embed="rId5">
            <a:alphaModFix/>
          </a:blip>
          <a:srcRect/>
          <a:stretch/>
        </p:blipFill>
        <p:spPr>
          <a:xfrm>
            <a:off x="350332" y="4155009"/>
            <a:ext cx="3504971" cy="24348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0" name="Google Shape;150;p23"/>
          <p:cNvPicPr preferRelativeResize="0"/>
          <p:nvPr/>
        </p:nvPicPr>
        <p:blipFill rotWithShape="1">
          <a:blip r:embed="rId6">
            <a:alphaModFix/>
          </a:blip>
          <a:srcRect/>
          <a:stretch/>
        </p:blipFill>
        <p:spPr>
          <a:xfrm>
            <a:off x="4091720" y="4155007"/>
            <a:ext cx="3705503" cy="2434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1" name="Google Shape;151;p23"/>
          <p:cNvPicPr preferRelativeResize="0"/>
          <p:nvPr/>
        </p:nvPicPr>
        <p:blipFill rotWithShape="1">
          <a:blip r:embed="rId7">
            <a:alphaModFix/>
          </a:blip>
          <a:srcRect/>
          <a:stretch/>
        </p:blipFill>
        <p:spPr>
          <a:xfrm>
            <a:off x="7987854" y="1307705"/>
            <a:ext cx="3679890" cy="26137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2" name="Google Shape;152;p23"/>
          <p:cNvPicPr preferRelativeResize="0"/>
          <p:nvPr/>
        </p:nvPicPr>
        <p:blipFill rotWithShape="1">
          <a:blip r:embed="rId8">
            <a:alphaModFix/>
          </a:blip>
          <a:srcRect/>
          <a:stretch/>
        </p:blipFill>
        <p:spPr>
          <a:xfrm>
            <a:off x="8037872" y="4155007"/>
            <a:ext cx="3629872" cy="2434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3" name="Google Shape;1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838200" y="504909"/>
            <a:ext cx="10515600" cy="9638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a:ea typeface="Times New Roman"/>
                <a:cs typeface="Times New Roman"/>
                <a:sym typeface="Times New Roman"/>
              </a:rPr>
              <a:t>ЕКОЛОГИЈА</a:t>
            </a:r>
            <a:br>
              <a:rPr lang="sr-Cyrl-RS" sz="3200" dirty="0">
                <a:latin typeface="Times New Roman"/>
                <a:ea typeface="Times New Roman"/>
                <a:cs typeface="Times New Roman"/>
                <a:sym typeface="Times New Roman"/>
              </a:rPr>
            </a:br>
            <a:r>
              <a:rPr lang="sr-Cyrl-RS" sz="3200" dirty="0">
                <a:latin typeface="Times New Roman"/>
                <a:ea typeface="Times New Roman"/>
                <a:cs typeface="Times New Roman"/>
                <a:sym typeface="Times New Roman"/>
              </a:rPr>
              <a:t>биљни свет виђен очима ђака</a:t>
            </a:r>
            <a:endParaRPr sz="3200" dirty="0">
              <a:latin typeface="Times New Roman"/>
              <a:ea typeface="Times New Roman"/>
              <a:cs typeface="Times New Roman"/>
              <a:sym typeface="Times New Roman"/>
            </a:endParaRPr>
          </a:p>
        </p:txBody>
      </p:sp>
      <p:pic>
        <p:nvPicPr>
          <p:cNvPr id="161" name="Google Shape;161;p24"/>
          <p:cNvPicPr preferRelativeResize="0"/>
          <p:nvPr/>
        </p:nvPicPr>
        <p:blipFill rotWithShape="1">
          <a:blip r:embed="rId3">
            <a:alphaModFix/>
          </a:blip>
          <a:srcRect/>
          <a:stretch/>
        </p:blipFill>
        <p:spPr>
          <a:xfrm>
            <a:off x="7830084" y="1876097"/>
            <a:ext cx="3067378" cy="40728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62" name="Google Shape;16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8</a:t>
            </a:fld>
            <a:endParaRPr/>
          </a:p>
        </p:txBody>
      </p:sp>
      <p:pic>
        <p:nvPicPr>
          <p:cNvPr id="7" name="Google Shape;159;p24"/>
          <p:cNvPicPr preferRelativeResize="0">
            <a:picLocks/>
          </p:cNvPicPr>
          <p:nvPr/>
        </p:nvPicPr>
        <p:blipFill rotWithShape="1">
          <a:blip r:embed="rId4">
            <a:alphaModFix/>
          </a:blip>
          <a:srcRect/>
          <a:stretch/>
        </p:blipFill>
        <p:spPr>
          <a:xfrm>
            <a:off x="738258" y="1876097"/>
            <a:ext cx="3067378" cy="40728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Google Shape;160;p24"/>
          <p:cNvPicPr preferRelativeResize="0"/>
          <p:nvPr/>
        </p:nvPicPr>
        <p:blipFill rotWithShape="1">
          <a:blip r:embed="rId5">
            <a:alphaModFix/>
          </a:blip>
          <a:srcRect/>
          <a:stretch/>
        </p:blipFill>
        <p:spPr>
          <a:xfrm>
            <a:off x="4051034" y="1876097"/>
            <a:ext cx="3533652" cy="40728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1781785" y="314120"/>
            <a:ext cx="7684008" cy="7809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sr-Cyrl-RS" sz="3200" b="1" dirty="0">
                <a:latin typeface="Times New Roman"/>
                <a:ea typeface="Times New Roman"/>
                <a:cs typeface="Times New Roman"/>
                <a:sym typeface="Times New Roman"/>
              </a:rPr>
              <a:t>Сусрет са различитим отпадом</a:t>
            </a:r>
            <a:endParaRPr sz="3200" b="1" dirty="0">
              <a:latin typeface="Times New Roman"/>
              <a:ea typeface="Times New Roman"/>
              <a:cs typeface="Times New Roman"/>
              <a:sym typeface="Times New Roman"/>
            </a:endParaRPr>
          </a:p>
        </p:txBody>
      </p:sp>
      <p:pic>
        <p:nvPicPr>
          <p:cNvPr id="168" name="Google Shape;168;p25"/>
          <p:cNvPicPr preferRelativeResize="0">
            <a:picLocks noGrp="1"/>
          </p:cNvPicPr>
          <p:nvPr>
            <p:ph type="body" idx="1"/>
          </p:nvPr>
        </p:nvPicPr>
        <p:blipFill rotWithShape="1">
          <a:blip r:embed="rId3">
            <a:alphaModFix/>
          </a:blip>
          <a:srcRect/>
          <a:stretch/>
        </p:blipFill>
        <p:spPr>
          <a:xfrm>
            <a:off x="655403" y="1496647"/>
            <a:ext cx="2252764" cy="3014393"/>
          </a:xfrm>
          <a:prstGeom prst="rect">
            <a:avLst/>
          </a:prstGeom>
          <a:ln>
            <a:noFill/>
          </a:ln>
          <a:effectLst>
            <a:softEdge rad="112500"/>
          </a:effectLst>
        </p:spPr>
      </p:pic>
      <p:pic>
        <p:nvPicPr>
          <p:cNvPr id="169" name="Google Shape;169;p25"/>
          <p:cNvPicPr preferRelativeResize="0"/>
          <p:nvPr/>
        </p:nvPicPr>
        <p:blipFill rotWithShape="1">
          <a:blip r:embed="rId4">
            <a:alphaModFix/>
          </a:blip>
          <a:srcRect/>
          <a:stretch/>
        </p:blipFill>
        <p:spPr>
          <a:xfrm>
            <a:off x="2947833" y="2971879"/>
            <a:ext cx="2225373" cy="3124121"/>
          </a:xfrm>
          <a:prstGeom prst="rect">
            <a:avLst/>
          </a:prstGeom>
          <a:ln>
            <a:noFill/>
          </a:ln>
          <a:effectLst>
            <a:softEdge rad="112500"/>
          </a:effectLst>
        </p:spPr>
      </p:pic>
      <p:pic>
        <p:nvPicPr>
          <p:cNvPr id="170" name="Google Shape;170;p25"/>
          <p:cNvPicPr preferRelativeResize="0"/>
          <p:nvPr/>
        </p:nvPicPr>
        <p:blipFill rotWithShape="1">
          <a:blip r:embed="rId5">
            <a:alphaModFix/>
          </a:blip>
          <a:srcRect/>
          <a:stretch/>
        </p:blipFill>
        <p:spPr>
          <a:xfrm>
            <a:off x="5195249" y="1434093"/>
            <a:ext cx="2236816" cy="3075572"/>
          </a:xfrm>
          <a:prstGeom prst="rect">
            <a:avLst/>
          </a:prstGeom>
          <a:ln>
            <a:noFill/>
          </a:ln>
          <a:effectLst>
            <a:softEdge rad="112500"/>
          </a:effectLst>
        </p:spPr>
      </p:pic>
      <p:pic>
        <p:nvPicPr>
          <p:cNvPr id="171" name="Google Shape;171;p25"/>
          <p:cNvPicPr preferRelativeResize="0"/>
          <p:nvPr/>
        </p:nvPicPr>
        <p:blipFill rotWithShape="1">
          <a:blip r:embed="rId6">
            <a:alphaModFix/>
          </a:blip>
          <a:srcRect/>
          <a:stretch/>
        </p:blipFill>
        <p:spPr>
          <a:xfrm>
            <a:off x="7446264" y="2955184"/>
            <a:ext cx="2063496" cy="3226160"/>
          </a:xfrm>
          <a:prstGeom prst="rect">
            <a:avLst/>
          </a:prstGeom>
          <a:ln>
            <a:noFill/>
          </a:ln>
          <a:effectLst>
            <a:softEdge rad="112500"/>
          </a:effectLst>
        </p:spPr>
      </p:pic>
      <p:pic>
        <p:nvPicPr>
          <p:cNvPr id="172" name="Google Shape;172;p25"/>
          <p:cNvPicPr preferRelativeResize="0"/>
          <p:nvPr/>
        </p:nvPicPr>
        <p:blipFill rotWithShape="1">
          <a:blip r:embed="rId7">
            <a:alphaModFix/>
          </a:blip>
          <a:srcRect/>
          <a:stretch/>
        </p:blipFill>
        <p:spPr>
          <a:xfrm>
            <a:off x="9509760" y="1371052"/>
            <a:ext cx="2179320" cy="3138614"/>
          </a:xfrm>
          <a:prstGeom prst="rect">
            <a:avLst/>
          </a:prstGeom>
          <a:ln>
            <a:noFill/>
          </a:ln>
          <a:effectLst>
            <a:softEdge rad="112500"/>
          </a:effectLst>
        </p:spPr>
      </p:pic>
      <p:sp>
        <p:nvSpPr>
          <p:cNvPr id="173" name="Google Shape;1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r-Cyrl-RS"/>
              <a:pPr marL="0" lvl="0" indent="0" algn="r" rtl="0">
                <a:lnSpc>
                  <a:spcPct val="100000"/>
                </a:lnSpc>
                <a:spcBef>
                  <a:spcPts val="0"/>
                </a:spcBef>
                <a:spcAft>
                  <a:spcPts val="0"/>
                </a:spcAft>
                <a:buSzPts val="1200"/>
                <a:buNone/>
              </a:pPr>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2829</Words>
  <Application>Microsoft Office PowerPoint</Application>
  <PresentationFormat>Widescreen</PresentationFormat>
  <Paragraphs>228</Paragraphs>
  <Slides>44</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Times New Roman</vt:lpstr>
      <vt:lpstr>Calibri</vt:lpstr>
      <vt:lpstr>Wingdings</vt:lpstr>
      <vt:lpstr>Helvetica Neue</vt:lpstr>
      <vt:lpstr>Courier New</vt:lpstr>
      <vt:lpstr>Questrial</vt:lpstr>
      <vt:lpstr>Nunito</vt:lpstr>
      <vt:lpstr>Arial</vt:lpstr>
      <vt:lpstr>Office Theme</vt:lpstr>
      <vt:lpstr>Minimalist Slides for meeting by Slidesgo</vt:lpstr>
      <vt:lpstr>PowerPoint Presentation</vt:lpstr>
      <vt:lpstr>На излет са кренуло од КБЦ „Др Драгиша Мишовић“  који има дугу традицију,  почеци задиру у прву половину двадесетог века. Тадашње Друштво Београдских женских лекара је од господина Ђорђа Вајферта добило на поклон земљиште  на углу пута за Топчидер и пута за Дедиње.</vt:lpstr>
      <vt:lpstr>На путу ка Авалском торњу уследила је прича о екологији</vt:lpstr>
      <vt:lpstr>            Екологија је наука о  животној средини.  </vt:lpstr>
      <vt:lpstr>PowerPoint Presentation</vt:lpstr>
      <vt:lpstr>Животињски свет Авале</vt:lpstr>
      <vt:lpstr>  </vt:lpstr>
      <vt:lpstr>ЕКОЛОГИЈА биљни свет виђен очима ђака</vt:lpstr>
      <vt:lpstr>Сусрет са различитим отпадом</vt:lpstr>
      <vt:lpstr>Колико времена треба да се разложи:</vt:lpstr>
      <vt:lpstr>Последице занемаривања екологије</vt:lpstr>
      <vt:lpstr>Решења</vt:lpstr>
      <vt:lpstr>    Акција сакупљања отпада привела се крају</vt:lpstr>
      <vt:lpstr>Пут и путања</vt:lpstr>
      <vt:lpstr>Пређени пут је део путање које тело пређе за одређено време Обележава се латиничним словом  s  Основна мерна јединица је метар  m Мање мерне јединице од метра су: дециметар  dm,      1m=10 dm центиметар  cm,     1m=100 cm милиметар mm,     1m=1000 mm  а већа мерна јединица је километар km   1km=1000 m</vt:lpstr>
      <vt:lpstr> Планина Авала је удаљена од Београда 23,8 km. Возач аутобуса је ученицима рекао да се аутобус кретао брзином од 45km/h do 60 km/h и при кретању уз планину -  узбрдо а  и низбрдо  Кретање може бити:  * равномерно праволинијско - брзина је стална * равномерно променљиво праволинијско – брзина се мења  </vt:lpstr>
      <vt:lpstr> Равномерно праволинијско кретање </vt:lpstr>
      <vt:lpstr>Правац и смер</vt:lpstr>
      <vt:lpstr>                           Материјална тачка Тело чије се димензије и облик могу занемарити у односу на удаљеност са које се тело посматра, а маса је сконцентрисана у центру масе</vt:lpstr>
      <vt:lpstr>Слободан пад </vt:lpstr>
      <vt:lpstr>Закон одржања енергије </vt:lpstr>
      <vt:lpstr>ЕЛАСТИЧНОСТ И РАВНОТЕЖА</vt:lpstr>
      <vt:lpstr>Различите деформације:природне и вештачке</vt:lpstr>
      <vt:lpstr>Еластичност и деформације</vt:lpstr>
      <vt:lpstr>Равнотежа </vt:lpstr>
      <vt:lpstr>Тежиште</vt:lpstr>
      <vt:lpstr>                     Шумарски полигон  </vt:lpstr>
      <vt:lpstr>          </vt:lpstr>
      <vt:lpstr>  АВАЛСКИ ТОРАЊ </vt:lpstr>
      <vt:lpstr>ЖРНОВ</vt:lpstr>
      <vt:lpstr>PowerPoint Presentation</vt:lpstr>
      <vt:lpstr>PowerPoint Presentation</vt:lpstr>
      <vt:lpstr>PowerPoint Presentation</vt:lpstr>
      <vt:lpstr>PowerPoint Presentation</vt:lpstr>
      <vt:lpstr>PowerPoint Presentation</vt:lpstr>
      <vt:lpstr>PowerPoint Presentation</vt:lpstr>
      <vt:lpstr>Идеја</vt:lpstr>
      <vt:lpstr>Састављање троножца </vt:lpstr>
      <vt:lpstr>Tроножац</vt:lpstr>
      <vt:lpstr>Троножац</vt:lpstr>
      <vt:lpstr>  </vt:lpstr>
      <vt:lpstr>Композиција</vt:lpstr>
      <vt:lpstr> Литература: </vt:lpstr>
      <vt:lpstr> Ученици који су учествовали у изради презентације: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Profesor</dc:creator>
  <cp:lastModifiedBy>VojaKartalija</cp:lastModifiedBy>
  <cp:revision>51</cp:revision>
  <dcterms:modified xsi:type="dcterms:W3CDTF">2024-01-31T19:51:08Z</dcterms:modified>
</cp:coreProperties>
</file>